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5359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b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66804de7c">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全概率公式的应用</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7ba9feb7b">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贝叶斯公式的应用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ddd6432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全概率公式与贝叶斯公式的综合应用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5.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5_1#5096d23db?vop=1&amp;pid=66804de7c&amp;color=0,0,0&amp;vtp=1&amp;bt=1&amp;bbb=1&amp;hb=1"/>
              <p:cNvSpPr/>
              <p:nvPr/>
            </p:nvSpPr>
            <p:spPr>
              <a:xfrm>
                <a:off x="832104" y="1080000"/>
                <a:ext cx="10531904" cy="1383030"/>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𝐹</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𝐺</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八名运动员参加乒乓球赛事，该赛事采用预赛</a:t>
                </a:r>
                <a:r>
                  <a:rPr lang="en-US" altLang="zh-CN" sz="1800" b="0" i="0">
                    <a:solidFill>
                      <a:srgbClr val="000000"/>
                    </a:solidFill>
                    <a:latin typeface="微软雅黑" pitchFamily="34" charset="0"/>
                    <a:ea typeface="微软雅黑" pitchFamily="34" charset="-122"/>
                    <a:cs typeface="微软雅黑" pitchFamily="34" charset="-120"/>
                  </a:rPr>
                  <a:t>、半决赛和决赛三轮</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淘汰制决定最后的冠军</a:t>
                </a:r>
                <a:r>
                  <a:rPr lang="en-US" altLang="zh-CN" sz="1800" b="0" i="0" dirty="0">
                    <a:solidFill>
                      <a:srgbClr val="000000"/>
                    </a:solidFill>
                    <a:latin typeface="微软雅黑" pitchFamily="34" charset="0"/>
                    <a:ea typeface="微软雅黑" pitchFamily="34" charset="-122"/>
                    <a:cs typeface="微软雅黑" pitchFamily="34" charset="-120"/>
                  </a:rPr>
                  <a:t>（如图）.八名运动员在比赛开始前抽签随机决定各自的位置编号，已知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这七</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名运动员互相对决时彼此间的获胜概率均为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运动员与其他运动员对决时，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获胜的概率为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，每场对</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决没有平局</a:t>
                </a:r>
                <a:r>
                  <a:rPr lang="en-US" altLang="zh-CN" b="0" i="0" dirty="0">
                    <a:solidFill>
                      <a:srgbClr val="000000"/>
                    </a:solidFill>
                    <a:latin typeface="微软雅黑" pitchFamily="34" charset="0"/>
                    <a:ea typeface="微软雅黑" pitchFamily="34" charset="-122"/>
                    <a:cs typeface="微软雅黑" pitchFamily="34" charset="-120"/>
                  </a:rPr>
                  <a:t>，且结果相互独立.</a:t>
                </a:r>
                <a:endParaRPr lang="en-US" altLang="zh-CN" dirty="0"/>
              </a:p>
            </p:txBody>
          </p:sp>
        </mc:Choice>
        <mc:Fallback>
          <p:sp>
            <p:nvSpPr>
              <p:cNvPr id="2" name="QO_6_BD.15_1#5096d23db?vop=1&amp;pid=66804de7c&amp;color=0,0,0&amp;vtp=1&amp;bt=1&amp;bbb=1&amp;hb=1"/>
              <p:cNvSpPr>
                <a:spLocks noRot="1" noChangeAspect="1" noMove="1" noResize="1" noEditPoints="1" noAdjustHandles="1" noChangeArrowheads="1" noChangeShapeType="1" noTextEdit="1"/>
              </p:cNvSpPr>
              <p:nvPr/>
            </p:nvSpPr>
            <p:spPr>
              <a:xfrm>
                <a:off x="832104" y="1080000"/>
                <a:ext cx="10531904" cy="1383030"/>
              </a:xfrm>
              <a:prstGeom prst="rect">
                <a:avLst/>
              </a:prstGeom>
              <a:blipFill>
                <a:blip r:embed="rId3"/>
                <a:stretch>
                  <a:fillRect l="-1390" t="-2203" r="-1332" b="-10132"/>
                </a:stretch>
              </a:blipFill>
              <a:ln/>
            </p:spPr>
            <p:txBody>
              <a:bodyPr/>
              <a:lstStyle/>
              <a:p>
                <a:r>
                  <a:rPr lang="zh-CN" altLang="en-US">
                    <a:noFill/>
                  </a:rPr>
                  <a:t> </a:t>
                </a:r>
              </a:p>
            </p:txBody>
          </p:sp>
        </mc:Fallback>
      </mc:AlternateContent>
      <p:pic>
        <p:nvPicPr>
          <p:cNvPr id="3" name="QO_6_BD.15_1#5096d23db?vop=1&amp;pid=66804de7c&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17188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O_6_BD.15_2#5096d23db?vop=1&amp;pid=66804de7c&amp;color=0,0,0&amp;tib=255,255,255&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4480560" y="2591870"/>
            <a:ext cx="3236976" cy="112471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O_7_BD.16_1#50d22263b?vop=1&amp;pid=5096d23db&amp;color=0,0,0&amp;vtp=1&amp;bbb=1"/>
          <p:cNvSpPr/>
          <p:nvPr/>
        </p:nvSpPr>
        <p:spPr>
          <a:xfrm>
            <a:off x="832104" y="3849170"/>
            <a:ext cx="10533888" cy="316230"/>
          </a:xfrm>
          <a:prstGeom prst="rect">
            <a:avLst/>
          </a:prstGeom>
          <a:noFill/>
          <a:ln/>
        </p:spPr>
        <p:txBody>
          <a:bodyPr wrap="none" lIns="0" tIns="0" rIns="0" bIns="0" rtlCol="0" anchor="t"/>
          <a:lstStyle/>
          <a:p>
            <a:pPr algn="l" latinLnBrk="1">
              <a:lnSpc>
                <a:spcPts val="2700"/>
              </a:lnSpc>
            </a:pPr>
            <a:r>
              <a:rPr lang="en-US" altLang="zh-CN" sz="1800" b="0" i="0" dirty="0">
                <a:solidFill>
                  <a:srgbClr val="000000"/>
                </a:solidFill>
                <a:latin typeface="微软雅黑" pitchFamily="34" charset="0"/>
                <a:ea typeface="微软雅黑" pitchFamily="34" charset="-122"/>
                <a:cs typeface="微软雅黑" pitchFamily="34" charset="-120"/>
              </a:rPr>
              <a:t>（1）求这八名运动员各自获得冠军的概率；</a:t>
            </a:r>
            <a:endParaRPr lang="en-US" altLang="zh-CN" sz="1800" dirty="0"/>
          </a:p>
        </p:txBody>
      </p:sp>
      <mc:AlternateContent xmlns:mc="http://schemas.openxmlformats.org/markup-compatibility/2006">
        <mc:Choice xmlns:a14="http://schemas.microsoft.com/office/drawing/2010/main" Requires="a14">
          <p:sp>
            <p:nvSpPr>
              <p:cNvPr id="6" name="QO_7_AN.17_1#50d22263b?vop=1&amp;pid=5096d23db&amp;color=0,0,0&amp;vtp=1&amp;bbb=1"/>
              <p:cNvSpPr/>
              <p:nvPr/>
            </p:nvSpPr>
            <p:spPr>
              <a:xfrm>
                <a:off x="832104" y="4175242"/>
                <a:ext cx="10533888" cy="1065784"/>
              </a:xfrm>
              <a:prstGeom prst="rect">
                <a:avLst/>
              </a:prstGeom>
              <a:noFill/>
              <a:ln/>
            </p:spPr>
            <p:txBody>
              <a:bodyPr wrap="none" lIns="0" tIns="0" rIns="0" bIns="0" rtlCol="0" anchor="t"/>
              <a:lstStyle/>
              <a:p>
                <a:pPr algn="l" latinLnBrk="1">
                  <a:lnSpc>
                    <a:spcPts val="2800"/>
                  </a:lnSpc>
                </a:pPr>
                <a:r>
                  <a:rPr lang="en-US" altLang="zh-CN" sz="1800" b="0" i="0" dirty="0">
                    <a:solidFill>
                      <a:srgbClr val="FF0000"/>
                    </a:solidFill>
                    <a:latin typeface="微软雅黑" pitchFamily="34" charset="0"/>
                    <a:ea typeface="微软雅黑" pitchFamily="34" charset="-122"/>
                    <a:cs typeface="微软雅黑" pitchFamily="34" charset="-120"/>
                  </a:rPr>
                  <a:t>【解】</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夺冠即为三轮比赛都获胜,所以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夺冠的概率为</a:t>
                </a:r>
                <a14:m>
                  <m:oMath xmlns:m="http://schemas.openxmlformats.org/officeDocument/2006/math">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27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28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题意</a:t>
                </a:r>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𝐻</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七名运动员获胜的概率相同,且八名运动员各自夺冠的概率之和为1，</a:t>
                </a:r>
                <a:endParaRPr lang="en-US" altLang="zh-CN" sz="1800" dirty="0"/>
              </a:p>
              <a:p>
                <a:pPr latinLnBrk="1">
                  <a:lnSpc>
                    <a:spcPts val="27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𝐻</m:t>
                    </m:r>
                  </m:oMath>
                </a14:m>
                <a:r>
                  <a:rPr lang="en-US" altLang="zh-CN" sz="1800" b="0" i="0" dirty="0">
                    <a:solidFill>
                      <a:srgbClr val="FF0000"/>
                    </a:solidFill>
                    <a:latin typeface="微软雅黑" pitchFamily="34" charset="0"/>
                    <a:ea typeface="微软雅黑" pitchFamily="34" charset="-122"/>
                    <a:cs typeface="微软雅黑" pitchFamily="34" charset="-120"/>
                  </a:rPr>
                  <a:t>七名运动员各自夺冠的概率均为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7</m:t>
                        </m:r>
                      </m:den>
                    </m:f>
                    <m:r>
                      <a:rPr lang="en-US" altLang="zh-CN" sz="1800" b="0" i="0">
                        <a:solidFill>
                          <a:srgbClr val="FF0000"/>
                        </a:solidFill>
                        <a:latin typeface="Cambria Math" pitchFamily="34" charset="0"/>
                        <a:ea typeface="Cambria Math" pitchFamily="34" charset="-122"/>
                        <a:cs typeface="Cambria Math" pitchFamily="34" charset="-120"/>
                      </a:rPr>
                      <m:t>×(1−</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8</m:t>
                        </m:r>
                      </m:num>
                      <m:den>
                        <m:r>
                          <a:rPr lang="en-US" altLang="zh-CN" sz="1800" b="0" i="0">
                            <a:solidFill>
                              <a:srgbClr val="FF0000"/>
                            </a:solidFill>
                            <a:latin typeface="Cambria Math" pitchFamily="34" charset="0"/>
                            <a:ea typeface="Cambria Math" pitchFamily="34" charset="-122"/>
                            <a:cs typeface="Cambria Math" pitchFamily="34" charset="-120"/>
                          </a:rPr>
                          <m:t>27</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19</m:t>
                        </m:r>
                      </m:num>
                      <m:den>
                        <m:r>
                          <a:rPr lang="en-US" altLang="zh-CN" sz="1800" b="0" i="0">
                            <a:solidFill>
                              <a:srgbClr val="FF0000"/>
                            </a:solidFill>
                            <a:latin typeface="Cambria Math" pitchFamily="34" charset="0"/>
                            <a:ea typeface="Cambria Math" pitchFamily="34" charset="-122"/>
                            <a:cs typeface="Cambria Math" pitchFamily="34" charset="-120"/>
                          </a:rPr>
                          <m:t>189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6" name="QO_7_AN.17_1#50d22263b?vop=1&amp;pid=5096d23db&amp;color=0,0,0&amp;vtp=1&amp;bbb=1"/>
              <p:cNvSpPr>
                <a:spLocks noRot="1" noChangeAspect="1" noMove="1" noResize="1" noEditPoints="1" noAdjustHandles="1" noChangeArrowheads="1" noChangeShapeType="1" noTextEdit="1"/>
              </p:cNvSpPr>
              <p:nvPr/>
            </p:nvSpPr>
            <p:spPr>
              <a:xfrm>
                <a:off x="832104" y="4175242"/>
                <a:ext cx="10533888" cy="1065784"/>
              </a:xfrm>
              <a:prstGeom prst="rect">
                <a:avLst/>
              </a:prstGeom>
              <a:blipFill>
                <a:blip r:embed="rId6"/>
                <a:stretch>
                  <a:fillRect l="-1389" t="-4571" b="-74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 calcmode="lin" valueType="num">
                                      <p:cBhvr additive="base">
                                        <p:cTn id="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8" dur="500" fill="hold"/>
                                        <p:tgtEl>
                                          <p:spTgt spid="6">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additive="base">
                                        <p:cTn id="1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18_1#d1e6fd356?vop=1&amp;pid=5096d23db&amp;color=0,0,0&amp;vtp=1&amp;bt=1&amp;bbb=1"/>
              <p:cNvSpPr/>
              <p:nvPr/>
            </p:nvSpPr>
            <p:spPr>
              <a:xfrm>
                <a:off x="832104" y="1080000"/>
                <a:ext cx="10533888" cy="535559"/>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（2）已知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对决过且最后获得冠军的概率为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37</m:t>
                        </m:r>
                      </m:num>
                      <m:den>
                        <m:r>
                          <a:rPr lang="en-US" altLang="zh-CN" sz="1800" b="0" i="0">
                            <a:solidFill>
                              <a:srgbClr val="000000"/>
                            </a:solidFill>
                            <a:latin typeface="Cambria Math" pitchFamily="34" charset="0"/>
                            <a:ea typeface="Cambria Math" pitchFamily="34" charset="-122"/>
                            <a:cs typeface="Cambria Math" pitchFamily="34" charset="-120"/>
                          </a:rPr>
                          <m:t>756</m:t>
                        </m:r>
                      </m:den>
                    </m:f>
                  </m:oMath>
                </a14:m>
                <a:r>
                  <a:rPr lang="en-US" altLang="zh-CN" sz="1800" b="0" i="0" dirty="0">
                    <a:solidFill>
                      <a:srgbClr val="000000"/>
                    </a:solidFill>
                    <a:latin typeface="微软雅黑" pitchFamily="34" charset="0"/>
                    <a:ea typeface="微软雅黑" pitchFamily="34" charset="-122"/>
                    <a:cs typeface="微软雅黑" pitchFamily="34" charset="-120"/>
                  </a:rPr>
                  <a:t>，求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对决过且最后获得冠军的概率.</a:t>
                </a:r>
                <a:endParaRPr lang="en-US" altLang="zh-CN" sz="1800" dirty="0"/>
              </a:p>
            </p:txBody>
          </p:sp>
        </mc:Choice>
        <mc:Fallback>
          <p:sp>
            <p:nvSpPr>
              <p:cNvPr id="2" name="QO_7_BD.18_1#d1e6fd356?vop=1&amp;pid=5096d23db&amp;color=0,0,0&amp;vtp=1&amp;bt=1&amp;bbb=1"/>
              <p:cNvSpPr>
                <a:spLocks noRot="1" noChangeAspect="1" noMove="1" noResize="1" noEditPoints="1" noAdjustHandles="1" noChangeArrowheads="1" noChangeShapeType="1" noTextEdit="1"/>
              </p:cNvSpPr>
              <p:nvPr/>
            </p:nvSpPr>
            <p:spPr>
              <a:xfrm>
                <a:off x="832104" y="1080000"/>
                <a:ext cx="10533888" cy="535559"/>
              </a:xfrm>
              <a:prstGeom prst="rect">
                <a:avLst/>
              </a:prstGeom>
              <a:blipFill>
                <a:blip r:embed="rId3"/>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19_1#d1e6fd356?vop=1&amp;pid=5096d23db&amp;color=0,0,0&amp;vtp=1&amp;bbb=1"/>
              <p:cNvSpPr/>
              <p:nvPr/>
            </p:nvSpPr>
            <p:spPr>
              <a:xfrm>
                <a:off x="832104" y="1615749"/>
                <a:ext cx="10533888" cy="2697734"/>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【解】记事件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获得冠军”,事件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𝑁</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对决过”,事件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𝑄</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对决过”.</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B</a:t>
                </a:r>
                <a:r>
                  <a:rPr lang="en-US" altLang="zh-CN" sz="1800" b="0" i="0" dirty="0">
                    <a:solidFill>
                      <a:srgbClr val="FF0000"/>
                    </a:solidFill>
                    <a:latin typeface="微软雅黑" pitchFamily="34" charset="0"/>
                    <a:ea typeface="微软雅黑" pitchFamily="34" charset="-122"/>
                    <a:cs typeface="微软雅黑" pitchFamily="34" charset="-120"/>
                  </a:rPr>
                  <a:t>没有与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800" b="0" i="0" dirty="0">
                    <a:solidFill>
                      <a:srgbClr val="FF0000"/>
                    </a:solidFill>
                    <a:latin typeface="微软雅黑" pitchFamily="34" charset="0"/>
                    <a:ea typeface="微软雅黑" pitchFamily="34" charset="-122"/>
                    <a:cs typeface="微软雅黑" pitchFamily="34" charset="-120"/>
                  </a:rPr>
                  <a:t>对决过且最后获得冠军的概率</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𝑁𝑀</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19</m:t>
                        </m:r>
                      </m:num>
                      <m:den>
                        <m:r>
                          <a:rPr lang="en-US" altLang="zh-CN" sz="1800" b="0" i="0">
                            <a:solidFill>
                              <a:srgbClr val="FF0000"/>
                            </a:solidFill>
                            <a:latin typeface="Cambria Math" pitchFamily="34" charset="0"/>
                            <a:ea typeface="Cambria Math" pitchFamily="34" charset="-122"/>
                            <a:cs typeface="Cambria Math" pitchFamily="34" charset="-120"/>
                          </a:rPr>
                          <m:t>189</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37</m:t>
                        </m:r>
                      </m:num>
                      <m:den>
                        <m:r>
                          <a:rPr lang="en-US" altLang="zh-CN" sz="1800" b="0" i="0">
                            <a:solidFill>
                              <a:srgbClr val="FF0000"/>
                            </a:solidFill>
                            <a:latin typeface="Cambria Math" pitchFamily="34" charset="0"/>
                            <a:ea typeface="Cambria Math" pitchFamily="34" charset="-122"/>
                            <a:cs typeface="Cambria Math" pitchFamily="34" charset="-120"/>
                          </a:rPr>
                          <m:t>756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39</m:t>
                        </m:r>
                      </m:num>
                      <m:den>
                        <m:r>
                          <a:rPr lang="en-US" altLang="zh-CN" sz="1800" b="0" i="0">
                            <a:solidFill>
                              <a:srgbClr val="FF0000"/>
                            </a:solidFill>
                            <a:latin typeface="Cambria Math" pitchFamily="34" charset="0"/>
                            <a:ea typeface="Cambria Math" pitchFamily="34" charset="-122"/>
                            <a:cs typeface="Cambria Math" pitchFamily="34" charset="-120"/>
                          </a:rPr>
                          <m:t>756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𝑁𝑀𝑄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𝑀𝑄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𝑄</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题意</a:t>
                </a:r>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𝐶</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𝐻</m:t>
                    </m:r>
                  </m:oMath>
                </a14:m>
                <a:r>
                  <a:rPr lang="en-US" altLang="zh-CN" sz="1800" b="0" i="0" dirty="0">
                    <a:solidFill>
                      <a:srgbClr val="FF0000"/>
                    </a:solidFill>
                    <a:latin typeface="微软雅黑" pitchFamily="34" charset="0"/>
                    <a:ea typeface="微软雅黑" pitchFamily="34" charset="-122"/>
                    <a:cs typeface="微软雅黑" pitchFamily="34" charset="-120"/>
                  </a:rPr>
                  <a:t>六名运动员与</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800" b="0" i="0" dirty="0">
                    <a:solidFill>
                      <a:srgbClr val="FF0000"/>
                    </a:solidFill>
                    <a:latin typeface="微软雅黑" pitchFamily="34" charset="0"/>
                    <a:ea typeface="微软雅黑" pitchFamily="34" charset="-122"/>
                    <a:cs typeface="微软雅黑" pitchFamily="34" charset="-120"/>
                  </a:rPr>
                  <a:t>对决过的概率相同,</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夺冠时共与三名运动员对决.</a:t>
                </a:r>
                <a:endParaRPr lang="en-US" altLang="zh-CN" sz="1800" dirty="0"/>
              </a:p>
              <a:p>
                <a:pPr latinLnBrk="1">
                  <a:lnSpc>
                    <a:spcPts val="34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𝑄</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𝑁𝑀</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𝑄</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𝑁</m:t>
                        </m:r>
                      </m:e>
                    </m:ba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𝑀𝑄</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37</m:t>
                        </m:r>
                      </m:num>
                      <m:den>
                        <m:r>
                          <a:rPr lang="en-US" altLang="zh-CN" sz="1800" b="0" i="0">
                            <a:solidFill>
                              <a:srgbClr val="FF0000"/>
                            </a:solidFill>
                            <a:latin typeface="Cambria Math" pitchFamily="34" charset="0"/>
                            <a:ea typeface="Cambria Math" pitchFamily="34" charset="-122"/>
                            <a:cs typeface="Cambria Math" pitchFamily="34" charset="-120"/>
                          </a:rPr>
                          <m:t>756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39</m:t>
                        </m:r>
                      </m:num>
                      <m:den>
                        <m:r>
                          <a:rPr lang="en-US" altLang="zh-CN" sz="1800" b="0" i="0">
                            <a:solidFill>
                              <a:srgbClr val="FF0000"/>
                            </a:solidFill>
                            <a:latin typeface="Cambria Math" pitchFamily="34" charset="0"/>
                            <a:ea typeface="Cambria Math" pitchFamily="34" charset="-122"/>
                            <a:cs typeface="Cambria Math" pitchFamily="34" charset="-120"/>
                          </a:rPr>
                          <m:t>756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191</m:t>
                        </m:r>
                      </m:num>
                      <m:den>
                        <m:r>
                          <a:rPr lang="en-US" altLang="zh-CN" sz="1800" b="0" i="0">
                            <a:solidFill>
                              <a:srgbClr val="FF0000"/>
                            </a:solidFill>
                            <a:latin typeface="Cambria Math" pitchFamily="34" charset="0"/>
                            <a:ea typeface="Cambria Math" pitchFamily="34" charset="-122"/>
                            <a:cs typeface="Cambria Math" pitchFamily="34" charset="-120"/>
                          </a:rPr>
                          <m:t>4</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536</m:t>
                        </m:r>
                      </m:den>
                    </m:f>
                  </m:oMath>
                </a14:m>
                <a:r>
                  <a:rPr lang="en-US" altLang="zh-CN" sz="1800" b="0" i="0" dirty="0">
                    <a:solidFill>
                      <a:srgbClr val="FF0000"/>
                    </a:solidFill>
                    <a:latin typeface="微软雅黑" pitchFamily="34" charset="0"/>
                    <a:ea typeface="微软雅黑" pitchFamily="34" charset="-122"/>
                    <a:cs typeface="微软雅黑" pitchFamily="34" charset="-120"/>
                  </a:rPr>
                  <a:t>，故所求概率为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191</m:t>
                        </m:r>
                      </m:num>
                      <m:den>
                        <m:r>
                          <a:rPr lang="en-US" altLang="zh-CN" sz="1800" b="0" i="0">
                            <a:solidFill>
                              <a:srgbClr val="FF0000"/>
                            </a:solidFill>
                            <a:latin typeface="Cambria Math" pitchFamily="34" charset="0"/>
                            <a:ea typeface="Cambria Math" pitchFamily="34" charset="-122"/>
                            <a:cs typeface="Cambria Math" pitchFamily="34" charset="-120"/>
                          </a:rPr>
                          <m:t>4</m:t>
                        </m:r>
                        <m:r>
                          <m:rPr>
                            <m:nor/>
                          </m:rPr>
                          <a:rPr lang="en-US" altLang="zh-CN" sz="1800" b="0" i="0">
                            <a:solidFill>
                              <a:srgbClr val="FF0000"/>
                            </a:solidFill>
                            <a:latin typeface="Cambria Math" pitchFamily="34" charset="0"/>
                            <a:ea typeface="Cambria Math" pitchFamily="34" charset="-122"/>
                            <a:cs typeface="Cambria Math" pitchFamily="34" charset="-120"/>
                          </a:rPr>
                          <m:t> </m:t>
                        </m:r>
                        <m:r>
                          <a:rPr lang="en-US" altLang="zh-CN" sz="1800" b="0" i="0">
                            <a:solidFill>
                              <a:srgbClr val="FF0000"/>
                            </a:solidFill>
                            <a:latin typeface="Cambria Math" pitchFamily="34" charset="0"/>
                            <a:ea typeface="Cambria Math" pitchFamily="34" charset="-122"/>
                            <a:cs typeface="Cambria Math" pitchFamily="34" charset="-120"/>
                          </a:rPr>
                          <m:t>536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7_AN.19_1#d1e6fd356?vop=1&amp;pid=5096d23db&amp;color=0,0,0&amp;vtp=1&amp;bbb=1"/>
              <p:cNvSpPr>
                <a:spLocks noRot="1" noChangeAspect="1" noMove="1" noResize="1" noEditPoints="1" noAdjustHandles="1" noChangeArrowheads="1" noChangeShapeType="1" noTextEdit="1"/>
              </p:cNvSpPr>
              <p:nvPr/>
            </p:nvSpPr>
            <p:spPr>
              <a:xfrm>
                <a:off x="832104" y="1615749"/>
                <a:ext cx="10533888" cy="2697734"/>
              </a:xfrm>
              <a:prstGeom prst="rect">
                <a:avLst/>
              </a:prstGeom>
              <a:blipFill>
                <a:blip r:embed="rId4"/>
                <a:stretch>
                  <a:fillRect l="-1389" b="-2935"/>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6_EX.20_1#5096d23db?vop=1&amp;pid=66804de7c&amp;color=0,0,0&amp;vtp=1&amp;bbb=1&amp;hb=1"/>
              <p:cNvSpPr/>
              <p:nvPr/>
            </p:nvSpPr>
            <p:spPr>
              <a:xfrm>
                <a:off x="832104" y="4325675"/>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利用相互独立事件的乘法公式及对立事件的概率计算公式即可求解</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求出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楷体" pitchFamily="34" charset="-122"/>
                    <a:cs typeface="微软雅黑" pitchFamily="34" charset="-120"/>
                  </a:rPr>
                  <a:t>没有与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对决过且最后获得冠军的概率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再利用全概率公式计算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b="0" i="0" dirty="0">
                    <a:solidFill>
                      <a:srgbClr val="000000"/>
                    </a:solidFill>
                    <a:latin typeface="微软雅黑" pitchFamily="34" charset="0"/>
                    <a:ea typeface="楷体" pitchFamily="34" charset="-122"/>
                    <a:cs typeface="微软雅黑" pitchFamily="34" charset="-120"/>
                  </a:rPr>
                  <a:t>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对决过且最后获得冠军的概率即可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O_6_EX.20_1#5096d23db?vop=1&amp;pid=66804de7c&amp;color=0,0,0&amp;vtp=1&amp;bbb=1&amp;hb=1"/>
              <p:cNvSpPr>
                <a:spLocks noRot="1" noChangeAspect="1" noMove="1" noResize="1" noEditPoints="1" noAdjustHandles="1" noChangeArrowheads="1" noChangeShapeType="1" noTextEdit="1"/>
              </p:cNvSpPr>
              <p:nvPr/>
            </p:nvSpPr>
            <p:spPr>
              <a:xfrm>
                <a:off x="832104" y="4325675"/>
                <a:ext cx="10533888" cy="770255"/>
              </a:xfrm>
              <a:prstGeom prst="rect">
                <a:avLst/>
              </a:prstGeom>
              <a:blipFill>
                <a:blip r:embed="rId5"/>
                <a:stretch>
                  <a:fillRect l="-1389" r="-752"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
                                            <p:bg/>
                                          </p:spTgt>
                                        </p:tgtEl>
                                        <p:attrNameLst>
                                          <p:attrName>style.visibility</p:attrName>
                                        </p:attrNameLst>
                                      </p:cBhvr>
                                      <p:to>
                                        <p:strVal val="visible"/>
                                      </p:to>
                                    </p:set>
                                    <p:anim calcmode="lin" valueType="num">
                                      <p:cBhvr additive="base">
                                        <p:cTn id="3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38" dur="500" fill="hold"/>
                                        <p:tgtEl>
                                          <p:spTgt spid="4">
                                            <p:bg/>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 calcmode="lin" valueType="num">
                                      <p:cBhvr additive="base">
                                        <p:cTn id="4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anim calcmode="lin" valueType="num">
                                      <p:cBhvr additive="base">
                                        <p:cTn id="4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1_1#813c104ac?vop=1&amp;pid=7ba9feb7b&amp;color=0,0,0&amp;vtp=1&amp;bt=1&amp;bbb=1&amp;hb=1"/>
              <p:cNvSpPr/>
              <p:nvPr/>
            </p:nvSpPr>
            <p:spPr>
              <a:xfrm>
                <a:off x="832104" y="1080000"/>
                <a:ext cx="10533888" cy="10496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有甲、乙、丙3台车床加工同一型号的零件，加工的次品率分别为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，加工出来</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的零件混放在一起</a:t>
                </a:r>
                <a:r>
                  <a:rPr lang="en-US" altLang="zh-CN" sz="1800" b="0" i="0" dirty="0">
                    <a:solidFill>
                      <a:srgbClr val="000000"/>
                    </a:solidFill>
                    <a:latin typeface="微软雅黑" pitchFamily="34" charset="0"/>
                    <a:ea typeface="微软雅黑" pitchFamily="34" charset="-122"/>
                    <a:cs typeface="微软雅黑" pitchFamily="34" charset="-120"/>
                  </a:rPr>
                  <a:t>.已知甲、乙、丙3台车床加工的零件数分别占总数的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任取一个零件，</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若取到的零件是次品</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则它是甲车床加工的概率为(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21_1#813c104ac?vop=1&amp;pid=7ba9feb7b&amp;color=0,0,0&amp;vtp=1&amp;bt=1&amp;bbb=1&amp;hb=1"/>
              <p:cNvSpPr>
                <a:spLocks noRot="1" noChangeAspect="1" noMove="1" noResize="1" noEditPoints="1" noAdjustHandles="1" noChangeArrowheads="1" noChangeShapeType="1" noTextEdit="1"/>
              </p:cNvSpPr>
              <p:nvPr/>
            </p:nvSpPr>
            <p:spPr>
              <a:xfrm>
                <a:off x="832104" y="1080000"/>
                <a:ext cx="10533888" cy="1049655"/>
              </a:xfrm>
              <a:prstGeom prst="rect">
                <a:avLst/>
              </a:prstGeom>
              <a:blipFill>
                <a:blip r:embed="rId3"/>
                <a:stretch>
                  <a:fillRect l="-1389" t="-2326" r="-1505" b="-13953"/>
                </a:stretch>
              </a:blipFill>
              <a:ln/>
            </p:spPr>
            <p:txBody>
              <a:bodyPr/>
              <a:lstStyle/>
              <a:p>
                <a:r>
                  <a:rPr lang="zh-CN" altLang="en-US">
                    <a:noFill/>
                  </a:rPr>
                  <a:t> </a:t>
                </a:r>
              </a:p>
            </p:txBody>
          </p:sp>
        </mc:Fallback>
      </mc:AlternateContent>
      <p:sp>
        <p:nvSpPr>
          <p:cNvPr id="3" name="QC_6_AN.22_1#813c104ac.bracket?vop=1&amp;pid=7ba9feb7b&amp;color=0,0,0&amp;vpa=5&amp;vtp=1"/>
          <p:cNvSpPr/>
          <p:nvPr/>
        </p:nvSpPr>
        <p:spPr>
          <a:xfrm>
            <a:off x="6044660" y="1804217"/>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21_2#813c104ac.choices?vop=1&amp;pid=7ba9feb7b&amp;color=0,0,0&amp;vtp=1&amp;bbb=1"/>
              <p:cNvSpPr/>
              <p:nvPr/>
            </p:nvSpPr>
            <p:spPr>
              <a:xfrm>
                <a:off x="832104" y="2136132"/>
                <a:ext cx="10533888" cy="478409"/>
              </a:xfrm>
              <a:prstGeom prst="rect">
                <a:avLst/>
              </a:prstGeom>
              <a:noFill/>
              <a:ln/>
            </p:spPr>
            <p:txBody>
              <a:bodyPr wrap="none" lIns="0" tIns="0" rIns="0" bIns="0" rtlCol="0" anchor="t"/>
              <a:lstStyle/>
              <a:p>
                <a:pPr latinLnBrk="1">
                  <a:lnSpc>
                    <a:spcPts val="4000"/>
                  </a:lnSpc>
                  <a:tabLst>
                    <a:tab pos="2703322" algn="l"/>
                    <a:tab pos="5368544" algn="l"/>
                    <a:tab pos="80464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21</m:t>
                        </m:r>
                      </m:num>
                      <m:den>
                        <m:r>
                          <a:rPr lang="en-US" altLang="zh-CN" sz="1800" b="0" i="0">
                            <a:solidFill>
                              <a:srgbClr val="000000"/>
                            </a:solidFill>
                            <a:latin typeface="Cambria Math" pitchFamily="34" charset="0"/>
                            <a:ea typeface="Cambria Math" pitchFamily="34" charset="-122"/>
                            <a:cs typeface="Cambria Math" pitchFamily="34" charset="-120"/>
                          </a:rPr>
                          <m:t>47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m:t>
                        </m:r>
                      </m:num>
                      <m:den>
                        <m:r>
                          <a:rPr lang="en-US" altLang="zh-CN" sz="1800" b="0" i="0">
                            <a:solidFill>
                              <a:srgbClr val="000000"/>
                            </a:solidFill>
                            <a:latin typeface="Cambria Math" pitchFamily="34" charset="0"/>
                            <a:ea typeface="Cambria Math" pitchFamily="34" charset="-122"/>
                            <a:cs typeface="Cambria Math" pitchFamily="34" charset="-120"/>
                          </a:rPr>
                          <m:t>47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18</m:t>
                        </m:r>
                      </m:num>
                      <m:den>
                        <m:r>
                          <a:rPr lang="en-US" altLang="zh-CN" sz="1800" b="0" i="0">
                            <a:solidFill>
                              <a:srgbClr val="000000"/>
                            </a:solidFill>
                            <a:latin typeface="Cambria Math" pitchFamily="34" charset="0"/>
                            <a:ea typeface="Cambria Math" pitchFamily="34" charset="-122"/>
                            <a:cs typeface="Cambria Math" pitchFamily="34" charset="-120"/>
                          </a:rPr>
                          <m:t>47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21_2#813c104ac.choices?vop=1&amp;pid=7ba9feb7b&amp;color=0,0,0&amp;vtp=1&amp;bbb=1"/>
              <p:cNvSpPr>
                <a:spLocks noRot="1" noChangeAspect="1" noMove="1" noResize="1" noEditPoints="1" noAdjustHandles="1" noChangeArrowheads="1" noChangeShapeType="1" noTextEdit="1"/>
              </p:cNvSpPr>
              <p:nvPr/>
            </p:nvSpPr>
            <p:spPr>
              <a:xfrm>
                <a:off x="832104" y="2136132"/>
                <a:ext cx="10533888" cy="478409"/>
              </a:xfrm>
              <a:prstGeom prst="rect">
                <a:avLst/>
              </a:prstGeom>
              <a:blipFill>
                <a:blip r:embed="rId4"/>
                <a:stretch>
                  <a:fillRect l="-1389" b="-164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23_1#813c104ac?vop=1&amp;pid=7ba9feb7b&amp;color=0,0,0&amp;vtp=1&amp;bbb=1"/>
              <p:cNvSpPr/>
              <p:nvPr/>
            </p:nvSpPr>
            <p:spPr>
              <a:xfrm>
                <a:off x="832104" y="2616890"/>
                <a:ext cx="10533888" cy="2983167"/>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【解析】记事件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取到的零件为甲车床加工的,事件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取到的零件为乙车床加工的,</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事</a:t>
                </a:r>
                <a:r>
                  <a:rPr lang="en-US" altLang="zh-CN" sz="1800"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取到的零件为丙车床加工的,事件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任取一个零件是次品,</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100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100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1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58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贝叶斯公式可得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num>
                      <m:den>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3</m:t>
                                </m:r>
                              </m:lim>
                            </m:limUpp>
                          </m:e>
                          <m:lim>
                            <m:r>
                              <a:rPr lang="en-US" altLang="zh-CN" sz="1800" b="0">
                                <a:solidFill>
                                  <a:srgbClr val="000000"/>
                                </a:solidFill>
                                <a:latin typeface="Cambria Math" panose="02040503050406030204" pitchFamily="18" charset="0"/>
                              </a:rPr>
                              <m:t>𝑘</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𝑘</m:t>
                            </m:r>
                          </m:sub>
                        </m:sSub>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50</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100</m:t>
                            </m:r>
                          </m:den>
                        </m:f>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18</m:t>
                        </m:r>
                      </m:num>
                      <m:den>
                        <m:r>
                          <a:rPr lang="en-US" altLang="zh-CN" sz="1800" b="0" i="0">
                            <a:solidFill>
                              <a:srgbClr val="000000"/>
                            </a:solidFill>
                            <a:latin typeface="Cambria Math" pitchFamily="34" charset="0"/>
                            <a:ea typeface="Cambria Math" pitchFamily="34" charset="-122"/>
                            <a:cs typeface="Cambria Math" pitchFamily="34" charset="-120"/>
                          </a:rPr>
                          <m:t>47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此</a:t>
                </a:r>
                <a:r>
                  <a:rPr lang="en-US" altLang="zh-CN" sz="1800" b="0" i="0" dirty="0">
                    <a:solidFill>
                      <a:srgbClr val="000000"/>
                    </a:solidFill>
                    <a:latin typeface="微软雅黑" pitchFamily="34" charset="0"/>
                    <a:ea typeface="微软雅黑" pitchFamily="34" charset="-122"/>
                    <a:cs typeface="微软雅黑" pitchFamily="34" charset="-120"/>
                  </a:rPr>
                  <a:t>,若取到的零件是次品,则它是甲车床加工的概率为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18</m:t>
                        </m:r>
                      </m:num>
                      <m:den>
                        <m:r>
                          <a:rPr lang="en-US" altLang="zh-CN" sz="1800" b="0" i="0">
                            <a:solidFill>
                              <a:srgbClr val="000000"/>
                            </a:solidFill>
                            <a:latin typeface="Cambria Math" pitchFamily="34" charset="0"/>
                            <a:ea typeface="Cambria Math" pitchFamily="34" charset="-122"/>
                            <a:cs typeface="Cambria Math" pitchFamily="34" charset="-120"/>
                          </a:rPr>
                          <m:t>47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.故选C.</a:t>
                </a:r>
                <a:endParaRPr lang="en-US" altLang="zh-CN" sz="1800" dirty="0"/>
              </a:p>
            </p:txBody>
          </p:sp>
        </mc:Choice>
        <mc:Fallback>
          <p:sp>
            <p:nvSpPr>
              <p:cNvPr id="5" name="QC_6_AS.23_1#813c104ac?vop=1&amp;pid=7ba9feb7b&amp;color=0,0,0&amp;vtp=1&amp;bbb=1"/>
              <p:cNvSpPr>
                <a:spLocks noRot="1" noChangeAspect="1" noMove="1" noResize="1" noEditPoints="1" noAdjustHandles="1" noChangeArrowheads="1" noChangeShapeType="1" noTextEdit="1"/>
              </p:cNvSpPr>
              <p:nvPr/>
            </p:nvSpPr>
            <p:spPr>
              <a:xfrm>
                <a:off x="832104" y="2616890"/>
                <a:ext cx="10533888" cy="2983167"/>
              </a:xfrm>
              <a:prstGeom prst="rect">
                <a:avLst/>
              </a:prstGeom>
              <a:blipFill>
                <a:blip r:embed="rId5"/>
                <a:stretch>
                  <a:fillRect l="-1389" t="-816" b="-265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24_1#e6f294623?vop=1&amp;pid=0ddd64329&amp;color=0,0,0&amp;vtp=1&amp;bt=1&amp;bbb=1&amp;hb=1"/>
              <p:cNvSpPr/>
              <p:nvPr/>
            </p:nvSpPr>
            <p:spPr>
              <a:xfrm>
                <a:off x="832104" y="1080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新情境</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“茶文化”在中国源远流长，近年来由于人们对健康饮品的追求</a:t>
                </a:r>
                <a:r>
                  <a:rPr lang="en-US" altLang="zh-CN" sz="1800" b="0" i="0">
                    <a:solidFill>
                      <a:srgbClr val="000000"/>
                    </a:solidFill>
                    <a:latin typeface="微软雅黑" pitchFamily="34" charset="0"/>
                    <a:ea typeface="微软雅黑" pitchFamily="34" charset="-122"/>
                    <a:cs typeface="微软雅黑" pitchFamily="34" charset="-120"/>
                  </a:rPr>
                  <a:t>，购买包装茶饮料的消费者日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趋增多</a:t>
                </a:r>
                <a:r>
                  <a:rPr lang="en-US" altLang="zh-CN" sz="1800" b="0" i="0" dirty="0">
                    <a:solidFill>
                      <a:srgbClr val="000000"/>
                    </a:solidFill>
                    <a:latin typeface="微软雅黑" pitchFamily="34" charset="0"/>
                    <a:ea typeface="微软雅黑" pitchFamily="34" charset="-122"/>
                    <a:cs typeface="微软雅黑" pitchFamily="34" charset="-120"/>
                  </a:rPr>
                  <a:t>，调查数据显示，包装茶饮料的消费者中男性占比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，男性与女性购买包装茶饮料的单价不超过</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10</a:t>
                </a:r>
                <a:r>
                  <a:rPr lang="en-US" altLang="zh-CN" b="0" i="0" dirty="0">
                    <a:solidFill>
                      <a:srgbClr val="000000"/>
                    </a:solidFill>
                    <a:latin typeface="微软雅黑" pitchFamily="34" charset="0"/>
                    <a:ea typeface="微软雅黑" pitchFamily="34" charset="-122"/>
                    <a:cs typeface="微软雅黑" pitchFamily="34" charset="-120"/>
                  </a:rPr>
                  <a:t>元的概率分别为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0.5</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24_1#e6f294623?vop=1&amp;pid=0ddd64329&amp;color=0,0,0&amp;vtp=1&amp;bt=1&amp;bbb=1&amp;hb=1"/>
              <p:cNvSpPr>
                <a:spLocks noRot="1" noChangeAspect="1" noMove="1" noResize="1" noEditPoints="1" noAdjustHandles="1" noChangeArrowheads="1" noChangeShapeType="1" noTextEdit="1"/>
              </p:cNvSpPr>
              <p:nvPr/>
            </p:nvSpPr>
            <p:spPr>
              <a:xfrm>
                <a:off x="832104" y="1080000"/>
                <a:ext cx="10533888" cy="1192530"/>
              </a:xfrm>
              <a:prstGeom prst="rect">
                <a:avLst/>
              </a:prstGeom>
              <a:blipFill>
                <a:blip r:embed="rId3"/>
                <a:stretch>
                  <a:fillRect l="-1389" r="-1331" b="-11735"/>
                </a:stretch>
              </a:blipFill>
              <a:ln/>
            </p:spPr>
            <p:txBody>
              <a:bodyPr/>
              <a:lstStyle/>
              <a:p>
                <a:r>
                  <a:rPr lang="zh-CN" altLang="en-US">
                    <a:noFill/>
                  </a:rPr>
                  <a:t> </a:t>
                </a:r>
              </a:p>
            </p:txBody>
          </p:sp>
        </mc:Fallback>
      </mc:AlternateContent>
      <p:sp>
        <p:nvSpPr>
          <p:cNvPr id="3" name="QO_7_BD.25_1#1836cc147?vop=1&amp;pid=e6f294623&amp;color=0,0,0&amp;vtp=1&amp;bbb=1&amp;hb=1"/>
          <p:cNvSpPr/>
          <p:nvPr/>
        </p:nvSpPr>
        <p:spPr>
          <a:xfrm>
            <a:off x="832104" y="227583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（1）从购买包装茶饮料的消费者中随机抽取1名消费者，求该消费者购买包装茶饮料的单价不超过</a:t>
            </a:r>
            <a:r>
              <a:rPr lang="en-US" altLang="zh-CN" sz="1800" b="0" i="0">
                <a:solidFill>
                  <a:srgbClr val="000000"/>
                </a:solidFill>
                <a:latin typeface="微软雅黑" pitchFamily="34" charset="0"/>
                <a:ea typeface="微软雅黑" pitchFamily="34" charset="-122"/>
                <a:cs typeface="微软雅黑" pitchFamily="34" charset="-120"/>
              </a:rPr>
              <a:t>10元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4" name="QO_7_AN.26_1#1836cc147?vop=1&amp;pid=e6f294623&amp;color=0,0,0&amp;vtp=1&amp;bbb=1&amp;hb=1"/>
              <p:cNvSpPr/>
              <p:nvPr/>
            </p:nvSpPr>
            <p:spPr>
              <a:xfrm>
                <a:off x="832104" y="3057517"/>
                <a:ext cx="10533888" cy="1649159"/>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【解】设“该消费者购买包装茶饮料的单价不超过10元”为事件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,“从购买包装茶饮料的消费者中随机抽</a:t>
                </a: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取</a:t>
                </a:r>
                <a:r>
                  <a:rPr lang="en-US" altLang="zh-CN" sz="1800" b="0" i="0" dirty="0">
                    <a:solidFill>
                      <a:srgbClr val="FF0000"/>
                    </a:solidFill>
                    <a:latin typeface="微软雅黑" pitchFamily="34" charset="0"/>
                    <a:ea typeface="微软雅黑" pitchFamily="34" charset="-122"/>
                    <a:cs typeface="微软雅黑" pitchFamily="34" charset="-120"/>
                  </a:rPr>
                  <a:t>1名为男性”为事件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)=0.35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)=0.65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)=0.5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)=0.7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FF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𝐴</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𝐵</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𝐴</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𝐵</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bar>
                      <m:barPr>
                        <m:pos m:val="top"/>
                        <m:ctrlPr>
                          <a:rPr lang="en-US" altLang="zh-CN" b="0" i="1">
                            <a:solidFill>
                              <a:srgbClr val="FF0000"/>
                            </a:solidFill>
                            <a:latin typeface="Cambria Math" panose="02040503050406030204" pitchFamily="18" charset="0"/>
                            <a:ea typeface="Cambria Math" pitchFamily="34" charset="-122"/>
                            <a:cs typeface="Cambria Math" pitchFamily="34" charset="-120"/>
                          </a:rPr>
                        </m:ctrlPr>
                      </m:barPr>
                      <m:e>
                        <m:r>
                          <a:rPr lang="en-US" altLang="zh-CN">
                            <a:solidFill>
                              <a:srgbClr val="FF0000"/>
                            </a:solidFill>
                            <a:latin typeface="Cambria Math" panose="02040503050406030204" pitchFamily="18" charset="0"/>
                          </a:rPr>
                          <m:t>𝐵</m:t>
                        </m:r>
                      </m:e>
                    </m:ba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𝐴</m:t>
                    </m:r>
                    <m:r>
                      <a:rPr lang="en-US" altLang="zh-CN" b="0" i="0">
                        <a:solidFill>
                          <a:srgbClr val="FF0000"/>
                        </a:solidFill>
                        <a:latin typeface="Cambria Math" pitchFamily="34" charset="0"/>
                        <a:ea typeface="Cambria Math" pitchFamily="34" charset="-122"/>
                        <a:cs typeface="Cambria Math" pitchFamily="34" charset="-120"/>
                      </a:rPr>
                      <m:t>|</m:t>
                    </m:r>
                    <m:bar>
                      <m:barPr>
                        <m:pos m:val="top"/>
                        <m:ctrlPr>
                          <a:rPr lang="en-US" altLang="zh-CN" b="0" i="1">
                            <a:solidFill>
                              <a:srgbClr val="FF0000"/>
                            </a:solidFill>
                            <a:latin typeface="Cambria Math" panose="02040503050406030204" pitchFamily="18" charset="0"/>
                            <a:ea typeface="Cambria Math" pitchFamily="34" charset="-122"/>
                            <a:cs typeface="Cambria Math" pitchFamily="34" charset="-120"/>
                          </a:rPr>
                        </m:ctrlPr>
                      </m:barPr>
                      <m:e>
                        <m:r>
                          <a:rPr lang="en-US" altLang="zh-CN">
                            <a:solidFill>
                              <a:srgbClr val="FF0000"/>
                            </a:solidFill>
                            <a:latin typeface="Cambria Math" panose="02040503050406030204" pitchFamily="18" charset="0"/>
                          </a:rPr>
                          <m:t>𝐵</m:t>
                        </m:r>
                      </m:e>
                    </m:bar>
                    <m:r>
                      <a:rPr lang="en-US" altLang="zh-CN" b="0" i="0">
                        <a:solidFill>
                          <a:srgbClr val="FF0000"/>
                        </a:solidFill>
                        <a:latin typeface="Cambria Math" pitchFamily="34" charset="0"/>
                        <a:ea typeface="Cambria Math" pitchFamily="34" charset="-122"/>
                        <a:cs typeface="Cambria Math" pitchFamily="34" charset="-120"/>
                      </a:rPr>
                      <m:t>)=0.35×0.5+0.65×0.7=0.63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，故所求概率为0.63.</a:t>
                </a:r>
                <a:endParaRPr lang="en-US" altLang="zh-CN" dirty="0"/>
              </a:p>
            </p:txBody>
          </p:sp>
        </mc:Choice>
        <mc:Fallback>
          <p:sp>
            <p:nvSpPr>
              <p:cNvPr id="4" name="QO_7_AN.26_1#1836cc147?vop=1&amp;pid=e6f294623&amp;color=0,0,0&amp;vtp=1&amp;bbb=1&amp;hb=1"/>
              <p:cNvSpPr>
                <a:spLocks noRot="1" noChangeAspect="1" noMove="1" noResize="1" noEditPoints="1" noAdjustHandles="1" noChangeArrowheads="1" noChangeShapeType="1" noTextEdit="1"/>
              </p:cNvSpPr>
              <p:nvPr/>
            </p:nvSpPr>
            <p:spPr>
              <a:xfrm>
                <a:off x="832104" y="3057517"/>
                <a:ext cx="10533888" cy="1649159"/>
              </a:xfrm>
              <a:prstGeom prst="rect">
                <a:avLst/>
              </a:prstGeom>
              <a:blipFill>
                <a:blip r:embed="rId4"/>
                <a:stretch>
                  <a:fillRect l="-1389" r="-1215" b="-851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
                                            <p:txEl>
                                              <p:pRg st="3" end="3"/>
                                            </p:txEl>
                                          </p:spTgt>
                                        </p:tgtEl>
                                        <p:attrNameLst>
                                          <p:attrName>style.visibility</p:attrName>
                                        </p:attrNameLst>
                                      </p:cBhvr>
                                      <p:to>
                                        <p:strVal val="visible"/>
                                      </p:to>
                                    </p:set>
                                    <p:anim calcmode="lin" valueType="num">
                                      <p:cBhvr additive="base">
                                        <p:cTn id="2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O_7_BD.27_1#acd4a49ce?vop=1&amp;pid=e6f294623&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（2）若1名消费者购买了单价不超过10元的包装茶饮料，求该消费者是女性的概率（结果用分数表示）.</a:t>
            </a:r>
            <a:endParaRPr lang="en-US" altLang="zh-CN" sz="1800" dirty="0"/>
          </a:p>
        </p:txBody>
      </p:sp>
      <mc:AlternateContent xmlns:mc="http://schemas.openxmlformats.org/markup-compatibility/2006">
        <mc:Choice xmlns:a14="http://schemas.microsoft.com/office/drawing/2010/main" Requires="a14">
          <p:sp>
            <p:nvSpPr>
              <p:cNvPr id="3" name="QO_7_AN.28_1#acd4a49ce?vop=1&amp;pid=e6f294623&amp;color=0,0,0&amp;vtp=1&amp;bbb=1"/>
              <p:cNvSpPr/>
              <p:nvPr/>
            </p:nvSpPr>
            <p:spPr>
              <a:xfrm>
                <a:off x="832104" y="1446522"/>
                <a:ext cx="10533888" cy="1460500"/>
              </a:xfrm>
              <a:prstGeom prst="rect">
                <a:avLst/>
              </a:prstGeom>
              <a:noFill/>
              <a:ln/>
            </p:spPr>
            <p:txBody>
              <a:bodyPr wrap="none" lIns="0" tIns="0" rIns="0" bIns="0" rtlCol="0" anchor="t"/>
              <a:lstStyle/>
              <a:p>
                <a:pPr algn="l" latinLnBrk="1">
                  <a:lnSpc>
                    <a:spcPts val="3600"/>
                  </a:lnSpc>
                </a:pPr>
                <a:r>
                  <a:rPr lang="en-US" altLang="zh-CN" sz="1800" b="0" i="0" dirty="0">
                    <a:solidFill>
                      <a:srgbClr val="FF0000"/>
                    </a:solidFill>
                    <a:latin typeface="微软雅黑" pitchFamily="34" charset="0"/>
                    <a:ea typeface="微软雅黑" pitchFamily="34" charset="-122"/>
                    <a:cs typeface="微软雅黑" pitchFamily="34" charset="-120"/>
                  </a:rPr>
                  <a:t>【解】设“从购买包装茶饮料的消费者中随机抽取1名为女性”为事件</a:t>
                </a:r>
                <a14:m>
                  <m:oMath xmlns:m="http://schemas.openxmlformats.org/officeDocument/2006/math">
                    <m:bar>
                      <m:barPr>
                        <m:pos m:val="top"/>
                        <m:ctrlPr>
                          <a:rPr lang="en-US" altLang="zh-CN" sz="1800">
                            <a:solidFill>
                              <a:srgbClr val="FF0000"/>
                            </a:solidFill>
                            <a:latin typeface="Cambria Math" panose="02040503050406030204" pitchFamily="18" charset="0"/>
                          </a:rPr>
                        </m:ctrlPr>
                      </m:barPr>
                      <m:e>
                        <m:r>
                          <a:rPr lang="en-US" altLang="zh-CN" sz="1800">
                            <a:solidFill>
                              <a:srgbClr val="FF0000"/>
                            </a:solidFill>
                            <a:latin typeface="Cambria Math" panose="02040503050406030204" pitchFamily="18" charset="0"/>
                          </a:rPr>
                          <m:t>𝐵</m:t>
                        </m:r>
                      </m:e>
                    </m:ba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)=0.65</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)=0.7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200"/>
                  </a:lnSpc>
                </a:pPr>
                <a:r>
                  <a:rPr lang="en-US" altLang="zh-CN" b="0" i="0">
                    <a:solidFill>
                      <a:srgbClr val="FF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r>
                              <a:rPr lang="en-US" altLang="zh-CN" sz="1800">
                                <a:solidFill>
                                  <a:srgbClr val="FF0000"/>
                                </a:solidFill>
                                <a:latin typeface="Cambria Math" panose="02040503050406030204" pitchFamily="18" charset="0"/>
                              </a:rPr>
                              <m:t>𝐵</m:t>
                            </m:r>
                          </m:e>
                        </m:ba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0.65×0.7</m:t>
                        </m:r>
                      </m:num>
                      <m:den>
                        <m:r>
                          <a:rPr lang="en-US" altLang="zh-CN" sz="1800" b="0" i="0">
                            <a:solidFill>
                              <a:srgbClr val="FF0000"/>
                            </a:solidFill>
                            <a:latin typeface="Cambria Math" pitchFamily="34" charset="0"/>
                            <a:ea typeface="Cambria Math" pitchFamily="34" charset="-122"/>
                            <a:cs typeface="Cambria Math" pitchFamily="34" charset="-120"/>
                          </a:rPr>
                          <m:t>0.63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455</m:t>
                        </m:r>
                      </m:num>
                      <m:den>
                        <m:r>
                          <a:rPr lang="en-US" altLang="zh-CN" sz="1800" b="0" i="0">
                            <a:solidFill>
                              <a:srgbClr val="FF0000"/>
                            </a:solidFill>
                            <a:latin typeface="Cambria Math" pitchFamily="34" charset="0"/>
                            <a:ea typeface="Cambria Math" pitchFamily="34" charset="-122"/>
                            <a:cs typeface="Cambria Math" pitchFamily="34" charset="-120"/>
                          </a:rPr>
                          <m:t>630</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18</m:t>
                        </m:r>
                      </m:den>
                    </m:f>
                  </m:oMath>
                </a14:m>
                <a:r>
                  <a:rPr lang="en-US" altLang="zh-CN" sz="1800" b="0" i="0" dirty="0">
                    <a:solidFill>
                      <a:srgbClr val="FF0000"/>
                    </a:solidFill>
                    <a:latin typeface="微软雅黑" pitchFamily="34" charset="0"/>
                    <a:ea typeface="微软雅黑" pitchFamily="34" charset="-122"/>
                    <a:cs typeface="微软雅黑" pitchFamily="34" charset="-120"/>
                  </a:rPr>
                  <a:t>，故所求概率为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13</m:t>
                        </m:r>
                      </m:num>
                      <m:den>
                        <m:r>
                          <a:rPr lang="en-US" altLang="zh-CN" sz="1800" b="0" i="0">
                            <a:solidFill>
                              <a:srgbClr val="FF0000"/>
                            </a:solidFill>
                            <a:latin typeface="Cambria Math" pitchFamily="34" charset="0"/>
                            <a:ea typeface="Cambria Math" pitchFamily="34" charset="-122"/>
                            <a:cs typeface="Cambria Math" pitchFamily="34" charset="-120"/>
                          </a:rPr>
                          <m:t>18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7_AN.28_1#acd4a49ce?vop=1&amp;pid=e6f294623&amp;color=0,0,0&amp;vtp=1&amp;bbb=1"/>
              <p:cNvSpPr>
                <a:spLocks noRot="1" noChangeAspect="1" noMove="1" noResize="1" noEditPoints="1" noAdjustHandles="1" noChangeArrowheads="1" noChangeShapeType="1" noTextEdit="1"/>
              </p:cNvSpPr>
              <p:nvPr/>
            </p:nvSpPr>
            <p:spPr>
              <a:xfrm>
                <a:off x="832104" y="1446522"/>
                <a:ext cx="10533888" cy="1460500"/>
              </a:xfrm>
              <a:prstGeom prst="rect">
                <a:avLst/>
              </a:prstGeom>
              <a:blipFill>
                <a:blip r:embed="rId3"/>
                <a:stretch>
                  <a:fillRect l="-1389" b="-3333"/>
                </a:stretch>
              </a:blipFill>
              <a:ln/>
            </p:spPr>
            <p:txBody>
              <a:bodyPr/>
              <a:lstStyle/>
              <a:p>
                <a:r>
                  <a:rPr lang="zh-CN" altLang="en-US">
                    <a:noFill/>
                  </a:rPr>
                  <a:t> </a:t>
                </a:r>
              </a:p>
            </p:txBody>
          </p:sp>
        </mc:Fallback>
      </mc:AlternateContent>
      <p:sp>
        <p:nvSpPr>
          <p:cNvPr id="4" name="QO_7_AS.29_1#acd4a49ce?vop=1&amp;pid=e6f294623&amp;color=0,0,0&amp;vtp=1&amp;bbb=1&amp;hb=1"/>
          <p:cNvSpPr/>
          <p:nvPr/>
        </p:nvSpPr>
        <p:spPr>
          <a:xfrm>
            <a:off x="832104" y="2894322"/>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r>
              <a:rPr lang="en-US" altLang="zh-CN" sz="1800" b="1" i="0" dirty="0">
                <a:solidFill>
                  <a:srgbClr val="000000"/>
                </a:solidFill>
                <a:latin typeface="微软雅黑" pitchFamily="34" charset="0"/>
                <a:ea typeface="微软雅黑" pitchFamily="34" charset="-122"/>
                <a:cs typeface="微软雅黑" pitchFamily="34" charset="-120"/>
              </a:rPr>
              <a:t>关键点拨</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贝叶斯公式不同于全概率公式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二者的侧重点不同</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贝叶斯公式的主要作用是在</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事故</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产生后</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对于</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事故责任</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的划分</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体现出的是一种</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问责</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即</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执果索因</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bg/>
                                          </p:spTgt>
                                        </p:tgtEl>
                                        <p:attrNameLst>
                                          <p:attrName>style.visibility</p:attrName>
                                        </p:attrNameLst>
                                      </p:cBhvr>
                                      <p:to>
                                        <p:strVal val="visible"/>
                                      </p:to>
                                    </p:set>
                                    <p:anim calcmode="lin" valueType="num">
                                      <p:cBhvr additive="base">
                                        <p:cTn id="25" dur="500" fill="hold"/>
                                        <p:tgtEl>
                                          <p:spTgt spid="4">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4">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 calcmode="lin" valueType="num">
                                      <p:cBhvr additive="base">
                                        <p:cTn id="2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anim calcmode="lin" valueType="num">
                                      <p:cBhvr additive="base">
                                        <p:cTn id="3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30_1#8dda0995e?vop=1&amp;pid=0ddd64329&amp;color=0,0,0&amp;vtp=1&amp;bt=1&amp;bbb=1&amp;hb=1"/>
              <p:cNvSpPr/>
              <p:nvPr/>
            </p:nvSpPr>
            <p:spPr>
              <a:xfrm>
                <a:off x="832104" y="1080000"/>
                <a:ext cx="10531904"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春季是万物复苏的季节</a:t>
                </a:r>
                <a:r>
                  <a:rPr lang="en-US" altLang="zh-CN" sz="1800" b="0" i="0" dirty="0">
                    <a:solidFill>
                      <a:srgbClr val="000000"/>
                    </a:solidFill>
                    <a:latin typeface="微软雅黑" pitchFamily="34" charset="0"/>
                    <a:ea typeface="微软雅黑" pitchFamily="34" charset="-122"/>
                    <a:cs typeface="微软雅黑" pitchFamily="34" charset="-120"/>
                  </a:rPr>
                  <a:t>，也是流感病毒高发期.已知在甲、乙、丙三个地区暴发了流感</a:t>
                </a:r>
                <a:r>
                  <a:rPr lang="en-US" altLang="zh-CN" sz="1800" b="0" i="0">
                    <a:solidFill>
                      <a:srgbClr val="000000"/>
                    </a:solidFill>
                    <a:latin typeface="微软雅黑" pitchFamily="34" charset="0"/>
                    <a:ea typeface="微软雅黑" pitchFamily="34" charset="-122"/>
                    <a:cs typeface="微软雅黑" pitchFamily="34" charset="-120"/>
                  </a:rPr>
                  <a:t>，这三个地</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区分别有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的人患了流感.假设这三个地区的人口数的比例为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，现从这三个地区中任意选</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取一个人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30_1#8dda0995e?vop=1&amp;pid=0ddd64329&amp;color=0,0,0&amp;vtp=1&amp;bt=1&amp;bbb=1&amp;hb=1"/>
              <p:cNvSpPr>
                <a:spLocks noRot="1" noChangeAspect="1" noMove="1" noResize="1" noEditPoints="1" noAdjustHandles="1" noChangeArrowheads="1" noChangeShapeType="1" noTextEdit="1"/>
              </p:cNvSpPr>
              <p:nvPr/>
            </p:nvSpPr>
            <p:spPr>
              <a:xfrm>
                <a:off x="832104" y="1080000"/>
                <a:ext cx="10531904" cy="1192530"/>
              </a:xfrm>
              <a:prstGeom prst="rect">
                <a:avLst/>
              </a:prstGeom>
              <a:blipFill>
                <a:blip r:embed="rId3"/>
                <a:stretch>
                  <a:fillRect l="-1390" b="-11735"/>
                </a:stretch>
              </a:blipFill>
              <a:ln/>
            </p:spPr>
            <p:txBody>
              <a:bodyPr/>
              <a:lstStyle/>
              <a:p>
                <a:r>
                  <a:rPr lang="zh-CN" altLang="en-US">
                    <a:noFill/>
                  </a:rPr>
                  <a:t> </a:t>
                </a:r>
              </a:p>
            </p:txBody>
          </p:sp>
        </mc:Fallback>
      </mc:AlternateContent>
      <p:pic>
        <p:nvPicPr>
          <p:cNvPr id="3" name="QO_6_BD.30_1#8dda0995e?vop=1&amp;pid=0ddd64329&amp;color=0,0,0&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7_BD.31_1#ee1a9f814?vop=1&amp;pid=8dda0995e&amp;color=0,0,0&amp;vtp=1&amp;bbb=1"/>
          <p:cNvSpPr/>
          <p:nvPr/>
        </p:nvSpPr>
        <p:spPr>
          <a:xfrm>
            <a:off x="832104" y="2317805"/>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（1）求这个人患流感的概率；</a:t>
            </a:r>
            <a:endParaRPr lang="en-US" altLang="zh-CN" sz="1800" dirty="0"/>
          </a:p>
        </p:txBody>
      </p:sp>
      <mc:AlternateContent xmlns:mc="http://schemas.openxmlformats.org/markup-compatibility/2006">
        <mc:Choice xmlns:a14="http://schemas.microsoft.com/office/drawing/2010/main" Requires="a14">
          <p:sp>
            <p:nvSpPr>
              <p:cNvPr id="5" name="QO_7_AN.32_1#ee1a9f814?vop=1&amp;pid=8dda0995e&amp;color=0,0,0&amp;vtp=1&amp;bbb=1&amp;hb=1"/>
              <p:cNvSpPr/>
              <p:nvPr/>
            </p:nvSpPr>
            <p:spPr>
              <a:xfrm>
                <a:off x="832104" y="2691122"/>
                <a:ext cx="10533888" cy="2184400"/>
              </a:xfrm>
              <a:prstGeom prst="rect">
                <a:avLst/>
              </a:prstGeom>
              <a:noFill/>
              <a:ln/>
            </p:spPr>
            <p:txBody>
              <a:bodyPr wrap="none" lIns="0" tIns="0" rIns="0" bIns="0" rtlCol="0" anchor="t"/>
              <a:lstStyle/>
              <a:p>
                <a:pPr algn="l" latinLnBrk="1">
                  <a:lnSpc>
                    <a:spcPts val="4600"/>
                  </a:lnSpc>
                </a:pPr>
                <a:r>
                  <a:rPr lang="en-US" altLang="zh-CN" sz="1800" b="0" i="0" dirty="0">
                    <a:solidFill>
                      <a:srgbClr val="FF0000"/>
                    </a:solidFill>
                    <a:latin typeface="微软雅黑" pitchFamily="34" charset="0"/>
                    <a:ea typeface="微软雅黑" pitchFamily="34" charset="-122"/>
                    <a:cs typeface="微软雅黑" pitchFamily="34" charset="-120"/>
                  </a:rPr>
                  <a:t>【解】设</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“选取的人患流感”,用</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oMath>
                </a14:m>
                <a:r>
                  <a:rPr lang="en-US" altLang="zh-CN" sz="1800" b="0" i="0" dirty="0">
                    <a:solidFill>
                      <a:srgbClr val="FF0000"/>
                    </a:solidFill>
                    <a:latin typeface="微软雅黑" pitchFamily="34" charset="0"/>
                    <a:ea typeface="微软雅黑" pitchFamily="34" charset="-122"/>
                    <a:cs typeface="微软雅黑" pitchFamily="34" charset="-120"/>
                  </a:rPr>
                  <a:t>分别表示选取的人来自甲、乙、丙地区,则</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FF0000"/>
                    </a:solidFill>
                    <a:latin typeface="微软雅黑" pitchFamily="34" charset="0"/>
                    <a:ea typeface="微软雅黑" pitchFamily="34" charset="-122"/>
                    <a:cs typeface="微软雅黑" pitchFamily="34" charset="-120"/>
                  </a:rPr>
                  <a:t>, </a:t>
                </a:r>
              </a:p>
              <a:p>
                <a:pPr latinLnBrk="1">
                  <a:lnSpc>
                    <a:spcPts val="46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)=0.12</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)=0.09</m:t>
                    </m:r>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)=0.06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r>
                  <a:rPr lang="en-US" altLang="zh-CN" b="0" i="0">
                    <a:solidFill>
                      <a:srgbClr val="FF0000"/>
                    </a:solidFill>
                    <a:latin typeface="微软雅黑" pitchFamily="34" charset="0"/>
                    <a:ea typeface="微软雅黑" pitchFamily="34" charset="-122"/>
                    <a:cs typeface="微软雅黑" pitchFamily="34" charset="-120"/>
                  </a:rPr>
                  <a:t>由全概率公式得</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𝐴</m:t>
                    </m:r>
                    <m:r>
                      <a:rPr lang="en-US" altLang="zh-CN" b="0" i="0">
                        <a:solidFill>
                          <a:srgbClr val="FF0000"/>
                        </a:solidFill>
                        <a:latin typeface="Cambria Math" pitchFamily="34" charset="0"/>
                        <a:ea typeface="Cambria Math" pitchFamily="34" charset="-122"/>
                        <a:cs typeface="Cambria Math" pitchFamily="34" charset="-120"/>
                      </a:rPr>
                      <m:t>)=</m:t>
                    </m:r>
                    <m:limLow>
                      <m:limLowPr>
                        <m:ctrlPr>
                          <a:rPr lang="en-US" altLang="zh-CN" b="0" i="1">
                            <a:solidFill>
                              <a:srgbClr val="FF0000"/>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FF0000"/>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FF0000"/>
                                </a:solidFill>
                                <a:latin typeface="Cambria Math" panose="02040503050406030204" pitchFamily="18" charset="0"/>
                                <a:ea typeface="微软雅黑" pitchFamily="34" charset="-122"/>
                                <a:cs typeface="微软雅黑" pitchFamily="34" charset="-120"/>
                              </a:rPr>
                              <m:t>∑</m:t>
                            </m:r>
                          </m:e>
                          <m:lim>
                            <m:r>
                              <a:rPr lang="en-US" altLang="zh-CN" b="0">
                                <a:solidFill>
                                  <a:srgbClr val="FF0000"/>
                                </a:solidFill>
                                <a:latin typeface="Cambria Math" panose="02040503050406030204" pitchFamily="18" charset="0"/>
                              </a:rPr>
                              <m:t>3</m:t>
                            </m:r>
                          </m:lim>
                        </m:limUpp>
                      </m:e>
                      <m:lim>
                        <m:r>
                          <a:rPr lang="en-US" altLang="zh-CN" b="0">
                            <a:solidFill>
                              <a:srgbClr val="FF0000"/>
                            </a:solidFill>
                            <a:latin typeface="Cambria Math" panose="02040503050406030204" pitchFamily="18" charset="0"/>
                          </a:rPr>
                          <m:t>𝑖</m:t>
                        </m:r>
                        <m:r>
                          <a:rPr lang="en-US" altLang="zh-CN" b="0">
                            <a:solidFill>
                              <a:srgbClr val="FF0000"/>
                            </a:solidFill>
                            <a:latin typeface="Cambria Math" panose="02040503050406030204" pitchFamily="18" charset="0"/>
                          </a:rPr>
                          <m:t>=1</m:t>
                        </m:r>
                      </m:lim>
                    </m:limLow>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𝐵</m:t>
                        </m:r>
                      </m:e>
                      <m:sub>
                        <m:r>
                          <a:rPr lang="en-US" altLang="zh-CN" b="0" i="0">
                            <a:solidFill>
                              <a:srgbClr val="FF0000"/>
                            </a:solidFill>
                            <a:latin typeface="Cambria Math" pitchFamily="34" charset="0"/>
                            <a:ea typeface="Cambria Math" pitchFamily="34" charset="-122"/>
                            <a:cs typeface="Cambria Math" pitchFamily="34" charset="-120"/>
                          </a:rPr>
                          <m:t>𝑖</m:t>
                        </m:r>
                      </m:sub>
                    </m:sSub>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𝐴</m:t>
                    </m:r>
                    <m:r>
                      <a:rPr lang="en-US" altLang="zh-CN" b="0" i="0">
                        <a:solidFill>
                          <a:srgbClr val="FF0000"/>
                        </a:solidFill>
                        <a:latin typeface="Cambria Math" pitchFamily="34" charset="0"/>
                        <a:ea typeface="Cambria Math" pitchFamily="34" charset="-122"/>
                        <a:cs typeface="Cambria Math" pitchFamily="34" charset="-120"/>
                      </a:rPr>
                      <m:t>|</m:t>
                    </m:r>
                    <m:sSub>
                      <m:sSub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b="0" i="0">
                            <a:solidFill>
                              <a:srgbClr val="FF0000"/>
                            </a:solidFill>
                            <a:latin typeface="Cambria Math" pitchFamily="34" charset="0"/>
                            <a:ea typeface="Cambria Math" pitchFamily="34" charset="-122"/>
                            <a:cs typeface="Cambria Math" pitchFamily="34" charset="-120"/>
                          </a:rPr>
                          <m:t>𝐵</m:t>
                        </m:r>
                      </m:e>
                      <m:sub>
                        <m:r>
                          <a:rPr lang="en-US" altLang="zh-CN" b="0" i="0">
                            <a:solidFill>
                              <a:srgbClr val="FF0000"/>
                            </a:solidFill>
                            <a:latin typeface="Cambria Math" pitchFamily="34" charset="0"/>
                            <a:ea typeface="Cambria Math" pitchFamily="34" charset="-122"/>
                            <a:cs typeface="Cambria Math" pitchFamily="34" charset="-120"/>
                          </a:rPr>
                          <m:t>𝑖</m:t>
                        </m:r>
                      </m:sub>
                    </m:sSub>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6</m:t>
                        </m:r>
                      </m:den>
                    </m:f>
                    <m:r>
                      <a:rPr lang="en-US" altLang="zh-CN" b="0" i="0">
                        <a:solidFill>
                          <a:srgbClr val="FF0000"/>
                        </a:solidFill>
                        <a:latin typeface="Cambria Math" pitchFamily="34" charset="0"/>
                        <a:ea typeface="Cambria Math" pitchFamily="34" charset="-122"/>
                        <a:cs typeface="Cambria Math" pitchFamily="34" charset="-120"/>
                      </a:rPr>
                      <m:t>×0.12+</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3</m:t>
                        </m:r>
                      </m:den>
                    </m:f>
                    <m:r>
                      <a:rPr lang="en-US" altLang="zh-CN" b="0" i="0">
                        <a:solidFill>
                          <a:srgbClr val="FF0000"/>
                        </a:solidFill>
                        <a:latin typeface="Cambria Math" pitchFamily="34" charset="0"/>
                        <a:ea typeface="Cambria Math" pitchFamily="34" charset="-122"/>
                        <a:cs typeface="Cambria Math" pitchFamily="34" charset="-120"/>
                      </a:rPr>
                      <m:t>×0.09+</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1</m:t>
                        </m:r>
                      </m:num>
                      <m:den>
                        <m:r>
                          <a:rPr lang="en-US" altLang="zh-CN" b="0" i="0">
                            <a:solidFill>
                              <a:srgbClr val="FF0000"/>
                            </a:solidFill>
                            <a:latin typeface="Cambria Math" pitchFamily="34" charset="0"/>
                            <a:ea typeface="Cambria Math" pitchFamily="34" charset="-122"/>
                            <a:cs typeface="Cambria Math" pitchFamily="34" charset="-120"/>
                          </a:rPr>
                          <m:t>2</m:t>
                        </m:r>
                      </m:den>
                    </m:f>
                    <m:r>
                      <a:rPr lang="en-US" altLang="zh-CN" b="0" i="0">
                        <a:solidFill>
                          <a:srgbClr val="FF0000"/>
                        </a:solidFill>
                        <a:latin typeface="Cambria Math" pitchFamily="34" charset="0"/>
                        <a:ea typeface="Cambria Math" pitchFamily="34" charset="-122"/>
                        <a:cs typeface="Cambria Math" pitchFamily="34" charset="-120"/>
                      </a:rPr>
                      <m:t>×0.06=0.08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O_7_AN.32_1#ee1a9f814?vop=1&amp;pid=8dda0995e&amp;color=0,0,0&amp;vtp=1&amp;bbb=1&amp;hb=1"/>
              <p:cNvSpPr>
                <a:spLocks noRot="1" noChangeAspect="1" noMove="1" noResize="1" noEditPoints="1" noAdjustHandles="1" noChangeArrowheads="1" noChangeShapeType="1" noTextEdit="1"/>
              </p:cNvSpPr>
              <p:nvPr/>
            </p:nvSpPr>
            <p:spPr>
              <a:xfrm>
                <a:off x="832104" y="2691122"/>
                <a:ext cx="10533888" cy="2184400"/>
              </a:xfrm>
              <a:prstGeom prst="rect">
                <a:avLst/>
              </a:prstGeom>
              <a:blipFill>
                <a:blip r:embed="rId5"/>
                <a:stretch>
                  <a:fillRect l="-1389" b="-55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anim calcmode="lin" valueType="num">
                                      <p:cBhvr additive="base">
                                        <p:cTn id="2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33_1#5e44e8613?vop=1&amp;pid=8dda0995e&amp;color=0,0,0&amp;vtp=1&amp;bt=1&amp;bbb=1&amp;hb=1"/>
              <p:cNvSpPr/>
              <p:nvPr/>
            </p:nvSpPr>
            <p:spPr>
              <a:xfrm>
                <a:off x="832104" y="1080000"/>
                <a:ext cx="10533888" cy="901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800" b="0" i="0" dirty="0">
                    <a:solidFill>
                      <a:srgbClr val="000000"/>
                    </a:solidFill>
                    <a:latin typeface="微软雅黑" pitchFamily="34" charset="0"/>
                    <a:ea typeface="微软雅黑" pitchFamily="34" charset="-122"/>
                    <a:cs typeface="微软雅黑" pitchFamily="34" charset="-120"/>
                  </a:rPr>
                  <a:t>是一组两两互斥的事件，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Ω</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,2,3</a:t>
                </a:r>
                <a:r>
                  <a:rPr lang="en-US" altLang="zh-CN" sz="1800" b="0" i="0">
                    <a:solidFill>
                      <a:srgbClr val="000000"/>
                    </a:solidFill>
                    <a:latin typeface="微软雅黑" pitchFamily="34" charset="0"/>
                    <a:ea typeface="微软雅黑" pitchFamily="34" charset="-122"/>
                    <a:cs typeface="微软雅黑" pitchFamily="34" charset="-120"/>
                  </a:rPr>
                  <a:t>，对任意的事件</a:t>
                </a:r>
              </a:p>
              <a:p>
                <a:pPr latinLnBrk="1">
                  <a:lnSpc>
                    <a:spcPts val="38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r>
                      <m:rPr>
                        <m:sty m:val="p"/>
                      </m:rPr>
                      <a:rPr lang="en-US" altLang="zh-CN" b="0" i="0">
                        <a:solidFill>
                          <a:srgbClr val="000000"/>
                        </a:solidFill>
                        <a:latin typeface="Cambria Math" pitchFamily="34" charset="0"/>
                        <a:ea typeface="Cambria Math" pitchFamily="34" charset="-122"/>
                        <a:cs typeface="Cambria Math" pitchFamily="34" charset="-120"/>
                      </a:rPr>
                      <m:t>Ω</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)&gt;0</m:t>
                    </m:r>
                  </m:oMath>
                </a14:m>
                <a:r>
                  <a:rPr lang="en-US" altLang="zh-CN" b="0" i="0" dirty="0">
                    <a:solidFill>
                      <a:srgbClr val="000000"/>
                    </a:solidFill>
                    <a:latin typeface="微软雅黑" pitchFamily="34" charset="0"/>
                    <a:ea typeface="微软雅黑" pitchFamily="34" charset="-122"/>
                    <a:cs typeface="微软雅黑" pitchFamily="34" charset="-120"/>
                  </a:rPr>
                  <a:t>，证明：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den>
                    </m:f>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𝑖</m:t>
                    </m:r>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,2,3；</a:t>
                </a:r>
                <a:endParaRPr lang="en-US" altLang="zh-CN" dirty="0"/>
              </a:p>
            </p:txBody>
          </p:sp>
        </mc:Choice>
        <mc:Fallback>
          <p:sp>
            <p:nvSpPr>
              <p:cNvPr id="2" name="QO_7_BD.33_1#5e44e8613?vop=1&amp;pid=8dda0995e&amp;color=0,0,0&amp;vtp=1&amp;bt=1&amp;bbb=1&amp;hb=1"/>
              <p:cNvSpPr>
                <a:spLocks noRot="1" noChangeAspect="1" noMove="1" noResize="1" noEditPoints="1" noAdjustHandles="1" noChangeArrowheads="1" noChangeShapeType="1" noTextEdit="1"/>
              </p:cNvSpPr>
              <p:nvPr/>
            </p:nvSpPr>
            <p:spPr>
              <a:xfrm>
                <a:off x="832104" y="1080000"/>
                <a:ext cx="10533888" cy="901700"/>
              </a:xfrm>
              <a:prstGeom prst="rect">
                <a:avLst/>
              </a:prstGeom>
              <a:blipFill>
                <a:blip r:embed="rId3"/>
                <a:stretch>
                  <a:fillRect l="-1389" b="-878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34_1#5e44e8613?vop=1&amp;pid=8dda0995e&amp;color=0,0,0&amp;vtp=1&amp;bbb=1"/>
              <p:cNvSpPr/>
              <p:nvPr/>
            </p:nvSpPr>
            <p:spPr>
              <a:xfrm>
                <a:off x="832104" y="1983732"/>
                <a:ext cx="10533888" cy="13843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【证明】根据乘法公式得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条件概率公式得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,2,3.</a:t>
                </a:r>
                <a:endParaRPr lang="en-US" altLang="zh-CN" sz="1800" dirty="0"/>
              </a:p>
            </p:txBody>
          </p:sp>
        </mc:Choice>
        <mc:Fallback>
          <p:sp>
            <p:nvSpPr>
              <p:cNvPr id="3" name="QO_7_AN.34_1#5e44e8613?vop=1&amp;pid=8dda0995e&amp;color=0,0,0&amp;vtp=1&amp;bbb=1"/>
              <p:cNvSpPr>
                <a:spLocks noRot="1" noChangeAspect="1" noMove="1" noResize="1" noEditPoints="1" noAdjustHandles="1" noChangeArrowheads="1" noChangeShapeType="1" noTextEdit="1"/>
              </p:cNvSpPr>
              <p:nvPr/>
            </p:nvSpPr>
            <p:spPr>
              <a:xfrm>
                <a:off x="832104" y="1983732"/>
                <a:ext cx="10533888" cy="1384300"/>
              </a:xfrm>
              <a:prstGeom prst="rect">
                <a:avLst/>
              </a:prstGeom>
              <a:blipFill>
                <a:blip r:embed="rId4"/>
                <a:stretch>
                  <a:fillRect l="-1389" b="-572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O_7_BD.35_1#9128b7c02?vop=1&amp;pid=8dda0995e&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（3）若此人患流感，则他来自哪个地区的可能性最小.</a:t>
            </a:r>
            <a:endParaRPr lang="en-US" altLang="zh-CN" sz="1800" dirty="0"/>
          </a:p>
        </p:txBody>
      </p:sp>
      <mc:AlternateContent xmlns:mc="http://schemas.openxmlformats.org/markup-compatibility/2006">
        <mc:Choice xmlns:a14="http://schemas.microsoft.com/office/drawing/2010/main" Requires="a14">
          <p:sp>
            <p:nvSpPr>
              <p:cNvPr id="3" name="QO_7_AN.36_1#9128b7c02?vop=1&amp;pid=8dda0995e&amp;color=0,0,0&amp;vtp=1&amp;bbb=1"/>
              <p:cNvSpPr/>
              <p:nvPr/>
            </p:nvSpPr>
            <p:spPr>
              <a:xfrm>
                <a:off x="832104" y="1446522"/>
                <a:ext cx="10533888" cy="25641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【解】由</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知,</a:t>
                </a:r>
                <a:endParaRPr lang="en-US" altLang="zh-CN" sz="1800" dirty="0"/>
              </a:p>
              <a:p>
                <a:pPr latinLnBrk="1">
                  <a:lnSpc>
                    <a:spcPts val="4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×0.12</m:t>
                        </m:r>
                      </m:num>
                      <m:den>
                        <m:r>
                          <a:rPr lang="en-US" altLang="zh-CN" sz="1800" b="0" i="0">
                            <a:solidFill>
                              <a:srgbClr val="FF0000"/>
                            </a:solidFill>
                            <a:latin typeface="Cambria Math" pitchFamily="34" charset="0"/>
                            <a:ea typeface="Cambria Math" pitchFamily="34" charset="-122"/>
                            <a:cs typeface="Cambria Math" pitchFamily="34" charset="-120"/>
                          </a:rPr>
                          <m:t>0.08</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×0.09</m:t>
                        </m:r>
                      </m:num>
                      <m:den>
                        <m:r>
                          <a:rPr lang="en-US" altLang="zh-CN" sz="1800" b="0" i="0">
                            <a:solidFill>
                              <a:srgbClr val="FF0000"/>
                            </a:solidFill>
                            <a:latin typeface="Cambria Math" pitchFamily="34" charset="0"/>
                            <a:ea typeface="Cambria Math" pitchFamily="34" charset="-122"/>
                            <a:cs typeface="Cambria Math" pitchFamily="34" charset="-120"/>
                          </a:rPr>
                          <m:t>0.08</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7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×0.06</m:t>
                        </m:r>
                      </m:num>
                      <m:den>
                        <m:r>
                          <a:rPr lang="en-US" altLang="zh-CN" sz="1800" b="0" i="0">
                            <a:solidFill>
                              <a:srgbClr val="FF0000"/>
                            </a:solidFill>
                            <a:latin typeface="Cambria Math" pitchFamily="34" charset="0"/>
                            <a:ea typeface="Cambria Math" pitchFamily="34" charset="-122"/>
                            <a:cs typeface="Cambria Math" pitchFamily="34" charset="-120"/>
                          </a:rPr>
                          <m:t>0.08</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)&lt;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,故此人来自甲地区的可能性最小.</a:t>
                </a:r>
                <a:endParaRPr lang="en-US" altLang="zh-CN" sz="1800" dirty="0"/>
              </a:p>
            </p:txBody>
          </p:sp>
        </mc:Choice>
        <mc:Fallback>
          <p:sp>
            <p:nvSpPr>
              <p:cNvPr id="3" name="QO_7_AN.36_1#9128b7c02?vop=1&amp;pid=8dda0995e&amp;color=0,0,0&amp;vtp=1&amp;bbb=1"/>
              <p:cNvSpPr>
                <a:spLocks noRot="1" noChangeAspect="1" noMove="1" noResize="1" noEditPoints="1" noAdjustHandles="1" noChangeArrowheads="1" noChangeShapeType="1" noTextEdit="1"/>
              </p:cNvSpPr>
              <p:nvPr/>
            </p:nvSpPr>
            <p:spPr>
              <a:xfrm>
                <a:off x="832104" y="1446522"/>
                <a:ext cx="10533888" cy="2564130"/>
              </a:xfrm>
              <a:prstGeom prst="rect">
                <a:avLst/>
              </a:prstGeom>
              <a:blipFill>
                <a:blip r:embed="rId3"/>
                <a:stretch>
                  <a:fillRect l="-1389" b="-546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de0e72fcb.fixed?pid=5f74cc87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第七章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随机变量及其分布</a:t>
            </a:r>
            <a:endParaRPr lang="en-US" altLang="zh-CN" sz="4400" dirty="0"/>
          </a:p>
        </p:txBody>
      </p:sp>
      <p:sp>
        <p:nvSpPr>
          <p:cNvPr id="3" name="C_2_BD#de0e72fcb.fixed?pid=5f74cc87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7.1</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条件概率与全概率公式</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6803a7236.fixed?pid=de0e72fcb&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7.1.2</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全概率公式</a:t>
            </a:r>
            <a:endParaRPr lang="en-US" altLang="zh-CN" sz="4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feaecf586?vop=1&amp;pid=66804de7c&amp;color=0,0,0&amp;vtp=1&amp;bt=1&amp;bbb=1&amp;h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深受广大球迷喜爱的某支足球队在对球员的使用上总是进行数据分析，根据以往的数据统计</a:t>
                </a:r>
                <a:r>
                  <a:rPr lang="en-US" altLang="zh-CN" sz="1800" b="0" i="0">
                    <a:solidFill>
                      <a:srgbClr val="000000"/>
                    </a:solidFill>
                    <a:latin typeface="微软雅黑" pitchFamily="34" charset="0"/>
                    <a:ea typeface="微软雅黑" pitchFamily="34" charset="-122"/>
                    <a:cs typeface="微软雅黑" pitchFamily="34" charset="-120"/>
                  </a:rPr>
                  <a:t>，乙球员</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能够胜任前锋</a:t>
                </a:r>
                <a:r>
                  <a:rPr lang="en-US" altLang="zh-CN" sz="1800" b="0" i="0" dirty="0">
                    <a:solidFill>
                      <a:srgbClr val="000000"/>
                    </a:solidFill>
                    <a:latin typeface="微软雅黑" pitchFamily="34" charset="0"/>
                    <a:ea typeface="微软雅黑" pitchFamily="34" charset="-122"/>
                    <a:cs typeface="微软雅黑" pitchFamily="34" charset="-120"/>
                  </a:rPr>
                  <a:t>、中场、后卫以及守门员四个位置，且出场率分别为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，当乙球员担当前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锋</a:t>
                </a:r>
                <a:r>
                  <a:rPr lang="en-US" altLang="zh-CN" sz="1800" b="0" i="0" dirty="0">
                    <a:solidFill>
                      <a:srgbClr val="000000"/>
                    </a:solidFill>
                    <a:latin typeface="微软雅黑" pitchFamily="34" charset="0"/>
                    <a:ea typeface="微软雅黑" pitchFamily="34" charset="-122"/>
                    <a:cs typeface="微软雅黑" pitchFamily="34" charset="-120"/>
                  </a:rPr>
                  <a:t>、中场、后卫以及守门员时，球队输球的概率依次为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.当乙球员参加比赛时</a:t>
                </a:r>
                <a:r>
                  <a:rPr lang="en-US" altLang="zh-CN" sz="1800" b="0" i="0">
                    <a:solidFill>
                      <a:srgbClr val="000000"/>
                    </a:solidFill>
                    <a:latin typeface="微软雅黑" pitchFamily="34" charset="0"/>
                    <a:ea typeface="微软雅黑" pitchFamily="34" charset="-122"/>
                    <a:cs typeface="微软雅黑" pitchFamily="34" charset="-120"/>
                  </a:rPr>
                  <a:t>，该球队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某场比赛不输球的概率为(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_1#feaecf586?vop=1&amp;pid=66804de7c&amp;color=0,0,0&amp;vtp=1&amp;bt=1&amp;bbb=1&amp;hb=1"/>
              <p:cNvSpPr>
                <a:spLocks noRot="1" noChangeAspect="1" noMove="1" noResize="1" noEditPoints="1" noAdjustHandles="1" noChangeArrowheads="1" noChangeShapeType="1" noTextEdit="1"/>
              </p:cNvSpPr>
              <p:nvPr/>
            </p:nvSpPr>
            <p:spPr>
              <a:xfrm>
                <a:off x="832104" y="1080000"/>
                <a:ext cx="10533888" cy="1608455"/>
              </a:xfrm>
              <a:prstGeom prst="rect">
                <a:avLst/>
              </a:prstGeom>
              <a:blipFill>
                <a:blip r:embed="rId3"/>
                <a:stretch>
                  <a:fillRect l="-1389" r="-174" b="-9091"/>
                </a:stretch>
              </a:blipFill>
              <a:ln/>
            </p:spPr>
            <p:txBody>
              <a:bodyPr/>
              <a:lstStyle/>
              <a:p>
                <a:r>
                  <a:rPr lang="zh-CN" altLang="en-US">
                    <a:noFill/>
                  </a:rPr>
                  <a:t> </a:t>
                </a:r>
              </a:p>
            </p:txBody>
          </p:sp>
        </mc:Fallback>
      </mc:AlternateContent>
      <p:sp>
        <p:nvSpPr>
          <p:cNvPr id="3" name="QC_6_AN.2_1#feaecf586.bracket?vop=1&amp;pid=66804de7c&amp;color=0,0,0&amp;vpa=1&amp;vtp=1"/>
          <p:cNvSpPr/>
          <p:nvPr/>
        </p:nvSpPr>
        <p:spPr>
          <a:xfrm>
            <a:off x="3530060" y="2323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4" name="QC_6_BD.1_2#feaecf586.choices?vop=1&amp;pid=66804de7c&amp;color=0,0,0&amp;vtp=1&amp;bbb=1"/>
          <p:cNvSpPr/>
          <p:nvPr/>
        </p:nvSpPr>
        <p:spPr>
          <a:xfrm>
            <a:off x="832104" y="2724205"/>
            <a:ext cx="10533888" cy="360680"/>
          </a:xfrm>
          <a:prstGeom prst="rect">
            <a:avLst/>
          </a:prstGeom>
          <a:noFill/>
          <a:ln/>
        </p:spPr>
        <p:txBody>
          <a:bodyPr wrap="none" lIns="0" tIns="0" rIns="0" bIns="0" rtlCol="0" anchor="t"/>
          <a:lstStyle/>
          <a:p>
            <a:pPr latinLnBrk="1">
              <a:lnSpc>
                <a:spcPts val="3200"/>
              </a:lnSpc>
              <a:tabLst>
                <a:tab pos="2633472" algn="l"/>
                <a:tab pos="5368544" algn="l"/>
                <a:tab pos="81163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0.32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0.68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0.7</a:t>
            </a:r>
            <a:endParaRPr lang="en-US" altLang="zh-CN" sz="1800" dirty="0"/>
          </a:p>
        </p:txBody>
      </p:sp>
      <p:sp>
        <p:nvSpPr>
          <p:cNvPr id="5" name="QC_6_EX.3_1#feaecf586?vop=1&amp;pid=66804de7c&amp;color=0,0,0&amp;vtp=1&amp;bbb=1&amp;hb=1"/>
          <p:cNvSpPr/>
          <p:nvPr/>
        </p:nvSpPr>
        <p:spPr>
          <a:xfrm>
            <a:off x="832104" y="314451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本题中事件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乙球员参加比赛时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该球队某场比赛不输球</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分为</a:t>
            </a: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微软雅黑" pitchFamily="34" charset="0"/>
                <a:ea typeface="楷体" pitchFamily="34" charset="-122"/>
                <a:cs typeface="微软雅黑" pitchFamily="34" charset="-120"/>
              </a:rPr>
              <a:t>个互斥事件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可利用全概率公</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式求概率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4_1#feaecf586?vop=1&amp;pid=66804de7c&amp;color=0,0,0&amp;vtp=1&amp;bt=1&amp;bbb=1&amp;hb=1"/>
              <p:cNvSpPr/>
              <p:nvPr/>
            </p:nvSpPr>
            <p:spPr>
              <a:xfrm>
                <a:off x="832104" y="1080000"/>
                <a:ext cx="10533888" cy="32848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【解析】设“乙球员参加比赛时,该球队某场比赛不输球”为事件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)=0.2×(1−0.4)+0.5×(1−0.2)+0.2×(1−0.5)+0.1×(1−0.2)=0.7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.故选D.</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关</a:t>
                </a:r>
                <a:r>
                  <a:rPr lang="en-US" altLang="zh-CN" sz="1800" b="1" i="0">
                    <a:solidFill>
                      <a:srgbClr val="000000"/>
                    </a:solidFill>
                    <a:latin typeface="微软雅黑" pitchFamily="34" charset="0"/>
                    <a:ea typeface="微软雅黑" pitchFamily="34" charset="-122"/>
                    <a:cs typeface="微软雅黑" pitchFamily="34" charset="-120"/>
                  </a:rPr>
                  <a:t>键点拨</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运</a:t>
                </a:r>
                <a:r>
                  <a:rPr lang="en-US" altLang="zh-CN" sz="1800" b="1" i="0">
                    <a:solidFill>
                      <a:srgbClr val="000000"/>
                    </a:solidFill>
                    <a:latin typeface="微软雅黑" pitchFamily="34" charset="0"/>
                    <a:ea typeface="微软雅黑" pitchFamily="34" charset="-122"/>
                    <a:cs typeface="微软雅黑" pitchFamily="34" charset="-120"/>
                  </a:rPr>
                  <a:t>用全概率公式解决实际问题的注意事项</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问题分析</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审题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分析是否可以利用全概率公式求解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求解步骤</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注意事件的描述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公式中各概率的计算</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问题总结</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应用全概率公式的关键在于对所求事件有概率贡献的全部原因要分析清楚</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将所有的可</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能性都考虑进来</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全概率公式中的条件概率是根据实际情况直接得到的</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不是利用条件概率公式计算的</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4_1#feaecf586?vop=1&amp;pid=66804de7c&amp;color=0,0,0&amp;vtp=1&amp;bt=1&amp;bbb=1&amp;hb=1"/>
              <p:cNvSpPr>
                <a:spLocks noRot="1" noChangeAspect="1" noMove="1" noResize="1" noEditPoints="1" noAdjustHandles="1" noChangeArrowheads="1" noChangeShapeType="1" noTextEdit="1"/>
              </p:cNvSpPr>
              <p:nvPr/>
            </p:nvSpPr>
            <p:spPr>
              <a:xfrm>
                <a:off x="832104" y="1080000"/>
                <a:ext cx="10533888" cy="3284855"/>
              </a:xfrm>
              <a:prstGeom prst="rect">
                <a:avLst/>
              </a:prstGeom>
              <a:blipFill>
                <a:blip r:embed="rId3"/>
                <a:stretch>
                  <a:fillRect l="-1389" r="-1505" b="-4453"/>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pic>
        <p:nvPicPr>
          <p:cNvPr id="2" name="QC_6_BD.5_1#c0e088404?htil=1&amp;vop=1&amp;pid=66804de7c&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039311" y="1162296"/>
            <a:ext cx="1271016" cy="1307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6_BD.5_2#c0e088404?htil=1&amp;vop=1&amp;pid=66804de7c&amp;color=0,0,0&amp;vtp=1&amp;bt=1&amp;bbb=1&amp;hb=1&amp;hs=1"/>
              <p:cNvSpPr/>
              <p:nvPr/>
            </p:nvSpPr>
            <p:spPr>
              <a:xfrm>
                <a:off x="832104" y="1080000"/>
                <a:ext cx="9134856"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两种品牌的某种型号钢笔的市场占有率如图所示，且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两种品牌的钢笔的次品</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率分别为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4%</m:t>
                    </m:r>
                  </m:oMath>
                </a14:m>
                <a:r>
                  <a:rPr lang="en-US" altLang="zh-CN"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.若市场上这种型号钢笔的次品率为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2.5%</m:t>
                    </m:r>
                  </m:oMath>
                </a14:m>
                <a:r>
                  <a:rPr lang="en-US" altLang="zh-CN"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C_6_BD.5_2#c0e088404?htil=1&amp;vop=1&amp;pid=66804de7c&amp;color=0,0,0&amp;vtp=1&amp;bt=1&amp;bbb=1&amp;hb=1&amp;hs=1"/>
              <p:cNvSpPr>
                <a:spLocks noRot="1" noChangeAspect="1" noMove="1" noResize="1" noEditPoints="1" noAdjustHandles="1" noChangeArrowheads="1" noChangeShapeType="1" noTextEdit="1"/>
              </p:cNvSpPr>
              <p:nvPr/>
            </p:nvSpPr>
            <p:spPr>
              <a:xfrm>
                <a:off x="832104" y="1080000"/>
                <a:ext cx="9134856" cy="770255"/>
              </a:xfrm>
              <a:prstGeom prst="rect">
                <a:avLst/>
              </a:prstGeom>
              <a:blipFill>
                <a:blip r:embed="rId4"/>
                <a:stretch>
                  <a:fillRect l="-1602" b="-18110"/>
                </a:stretch>
              </a:blipFill>
              <a:ln/>
            </p:spPr>
            <p:txBody>
              <a:bodyPr/>
              <a:lstStyle/>
              <a:p>
                <a:r>
                  <a:rPr lang="zh-CN" altLang="en-US">
                    <a:noFill/>
                  </a:rPr>
                  <a:t> </a:t>
                </a:r>
              </a:p>
            </p:txBody>
          </p:sp>
        </mc:Fallback>
      </mc:AlternateContent>
      <p:sp>
        <p:nvSpPr>
          <p:cNvPr id="4" name="QC_6_AN.6_1#c0e088404.bracket?vop=1&amp;pid=66804de7c&amp;color=0,0,0&amp;vpa=2&amp;vtp=1"/>
          <p:cNvSpPr/>
          <p:nvPr/>
        </p:nvSpPr>
        <p:spPr>
          <a:xfrm>
            <a:off x="7632985"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5" name="QC_6_BD.5_3#c0e088404.choices?htil=1&amp;vop=1&amp;pid=66804de7c&amp;color=0,0,0&amp;vtp=1&amp;bbb=1&amp;hs=1"/>
          <p:cNvSpPr/>
          <p:nvPr/>
        </p:nvSpPr>
        <p:spPr>
          <a:xfrm>
            <a:off x="832104" y="1851017"/>
            <a:ext cx="9134856" cy="360680"/>
          </a:xfrm>
          <a:prstGeom prst="rect">
            <a:avLst/>
          </a:prstGeom>
          <a:noFill/>
          <a:ln/>
        </p:spPr>
        <p:txBody>
          <a:bodyPr wrap="none" lIns="0" tIns="0" rIns="0" bIns="0" rtlCol="0" anchor="t"/>
          <a:lstStyle/>
          <a:p>
            <a:pPr latinLnBrk="1">
              <a:lnSpc>
                <a:spcPts val="3200"/>
              </a:lnSpc>
              <a:tabLst>
                <a:tab pos="2350389" algn="l"/>
                <a:tab pos="4675378" algn="l"/>
                <a:tab pos="7000368"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4</a:t>
            </a:r>
            <a:endParaRPr lang="en-US" altLang="zh-CN" sz="1800" dirty="0"/>
          </a:p>
        </p:txBody>
      </p:sp>
      <mc:AlternateContent xmlns:mc="http://schemas.openxmlformats.org/markup-compatibility/2006">
        <mc:Choice xmlns:a14="http://schemas.microsoft.com/office/drawing/2010/main" Requires="a14">
          <p:sp>
            <p:nvSpPr>
              <p:cNvPr id="6" name="QC_6_EX.7_1#c0e088404?htil=1&amp;vop=1&amp;pid=66804de7c&amp;color=0,0,0&amp;vtp=1&amp;bbb=1&amp;hb=1&amp;hs=1"/>
              <p:cNvSpPr/>
              <p:nvPr/>
            </p:nvSpPr>
            <p:spPr>
              <a:xfrm>
                <a:off x="832104" y="2262497"/>
                <a:ext cx="9134856"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本题中事件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从市场上任取一支该种型号钢笔</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它是次品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分为两个互斥事件</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即</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该次品分别为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楷体" pitchFamily="34" charset="-122"/>
                    <a:cs typeface="微软雅黑" pitchFamily="34" charset="-120"/>
                  </a:rPr>
                  <a:t>品牌钢笔与</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品牌钢笔</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因此可利用全概率公式求参数</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C_6_EX.7_1#c0e088404?htil=1&amp;vop=1&amp;pid=66804de7c&amp;color=0,0,0&amp;vtp=1&amp;bbb=1&amp;hb=1&amp;hs=1"/>
              <p:cNvSpPr>
                <a:spLocks noRot="1" noChangeAspect="1" noMove="1" noResize="1" noEditPoints="1" noAdjustHandles="1" noChangeArrowheads="1" noChangeShapeType="1" noTextEdit="1"/>
              </p:cNvSpPr>
              <p:nvPr/>
            </p:nvSpPr>
            <p:spPr>
              <a:xfrm>
                <a:off x="832104" y="2262497"/>
                <a:ext cx="9134856" cy="770255"/>
              </a:xfrm>
              <a:prstGeom prst="rect">
                <a:avLst/>
              </a:prstGeom>
              <a:blipFill>
                <a:blip r:embed="rId5"/>
                <a:stretch>
                  <a:fillRect l="-1602" r="-1202" b="-1904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6_AS.8_1#c0e088404?vop=1&amp;pid=66804de7c&amp;color=0,0,0&amp;vtp=1&amp;bbb=1&amp;hb=1&amp;hs=1"/>
              <p:cNvSpPr/>
              <p:nvPr/>
            </p:nvSpPr>
            <p:spPr>
              <a:xfrm>
                <a:off x="832104" y="30352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【解析】设从市场上任取一支该种型号钢笔,它是次品为事件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)=25%×4%+75%×</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%=2.5%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7" name="QC_6_AS.8_1#c0e088404?vop=1&amp;pid=66804de7c&amp;color=0,0,0&amp;vtp=1&amp;bbb=1&amp;hb=1&amp;hs=1"/>
              <p:cNvSpPr>
                <a:spLocks noRot="1" noChangeAspect="1" noMove="1" noResize="1" noEditPoints="1" noAdjustHandles="1" noChangeArrowheads="1" noChangeShapeType="1" noTextEdit="1"/>
              </p:cNvSpPr>
              <p:nvPr/>
            </p:nvSpPr>
            <p:spPr>
              <a:xfrm>
                <a:off x="832104" y="3035292"/>
                <a:ext cx="10533888" cy="773430"/>
              </a:xfrm>
              <a:prstGeom prst="rect">
                <a:avLst/>
              </a:prstGeom>
              <a:blipFill>
                <a:blip r:embed="rId6"/>
                <a:stretch>
                  <a:fillRect l="-1389" r="-694" b="-1732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 calcmode="lin" valueType="num">
                                      <p:cBhvr additive="base">
                                        <p:cTn id="31"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7">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 calcmode="lin" valueType="num">
                                      <p:cBhvr additive="base">
                                        <p:cTn id="3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 calcmode="lin" valueType="num">
                                      <p:cBhvr additive="base">
                                        <p:cTn id="39"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9_1#1a8299161?vop=1&amp;pid=66804de7c&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设一仓库中有10箱同种规格的产品，其中由甲、乙、丙三个工厂生产的产品分别有5箱、3</a:t>
                </a:r>
                <a:r>
                  <a:rPr lang="en-US" altLang="zh-CN" sz="1800" b="0" i="0">
                    <a:solidFill>
                      <a:srgbClr val="000000"/>
                    </a:solidFill>
                    <a:latin typeface="微软雅黑" pitchFamily="34" charset="0"/>
                    <a:ea typeface="微软雅黑" pitchFamily="34" charset="-122"/>
                    <a:cs typeface="微软雅黑" pitchFamily="34" charset="-120"/>
                  </a:rPr>
                  <a:t>箱、</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微软雅黑" pitchFamily="34" charset="-122"/>
                    <a:cs typeface="微软雅黑" pitchFamily="34" charset="-120"/>
                  </a:rPr>
                  <a:t>箱，三个工厂生产的产品的废品率依次为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.从这10箱产品中任取1箱，再从这箱中任取</a:t>
                </a:r>
                <a:r>
                  <a:rPr lang="en-US" altLang="zh-CN" sz="1800" b="0" i="0">
                    <a:solidFill>
                      <a:srgbClr val="000000"/>
                    </a:solidFill>
                    <a:latin typeface="微软雅黑" pitchFamily="34" charset="0"/>
                    <a:ea typeface="微软雅黑" pitchFamily="34" charset="-122"/>
                    <a:cs typeface="微软雅黑" pitchFamily="34" charset="-120"/>
                  </a:rPr>
                  <a:t>1件</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产品</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取得正品的概率为(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9_1#1a8299161?vop=1&amp;pid=66804de7c&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678" b="-12308"/>
                </a:stretch>
              </a:blipFill>
              <a:ln/>
            </p:spPr>
            <p:txBody>
              <a:bodyPr/>
              <a:lstStyle/>
              <a:p>
                <a:r>
                  <a:rPr lang="zh-CN" altLang="en-US">
                    <a:noFill/>
                  </a:rPr>
                  <a:t> </a:t>
                </a:r>
              </a:p>
            </p:txBody>
          </p:sp>
        </mc:Fallback>
      </mc:AlternateContent>
      <p:sp>
        <p:nvSpPr>
          <p:cNvPr id="3" name="QC_6_AN.10_1#1a8299161.bracket?vop=1&amp;pid=66804de7c&amp;color=0,0,0&amp;vpa=3&amp;vtp=1"/>
          <p:cNvSpPr/>
          <p:nvPr/>
        </p:nvSpPr>
        <p:spPr>
          <a:xfrm>
            <a:off x="3530060"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6_BD.9_2#1a8299161.choices?vop=1&amp;pid=66804de7c&amp;color=0,0,0&amp;vtp=1&amp;bbb=1"/>
          <p:cNvSpPr/>
          <p:nvPr/>
        </p:nvSpPr>
        <p:spPr>
          <a:xfrm>
            <a:off x="832104" y="2317805"/>
            <a:ext cx="10533888" cy="360680"/>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0.83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0.72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0.80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0.70</a:t>
            </a:r>
            <a:endParaRPr lang="en-US" altLang="zh-CN" sz="1800" dirty="0"/>
          </a:p>
        </p:txBody>
      </p:sp>
      <mc:AlternateContent xmlns:mc="http://schemas.openxmlformats.org/markup-compatibility/2006">
        <mc:Choice xmlns:a14="http://schemas.microsoft.com/office/drawing/2010/main" Requires="a14">
          <p:sp>
            <p:nvSpPr>
              <p:cNvPr id="5" name="QC_6_AS.11_1#1a8299161?vop=1&amp;pid=66804de7c&amp;color=0,0,0&amp;vtp=1&amp;bbb=1&amp;hb=1"/>
              <p:cNvSpPr/>
              <p:nvPr/>
            </p:nvSpPr>
            <p:spPr>
              <a:xfrm>
                <a:off x="832104" y="2691122"/>
                <a:ext cx="10533888" cy="22987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表示“取得的产品为正品”,事件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表示“任取1箱产品，</a:t>
                </a:r>
                <a:r>
                  <a:rPr lang="en-US" altLang="zh-CN" sz="1800" b="0" i="0">
                    <a:solidFill>
                      <a:srgbClr val="000000"/>
                    </a:solidFill>
                    <a:latin typeface="微软雅黑" pitchFamily="34" charset="0"/>
                    <a:ea typeface="微软雅黑" pitchFamily="34" charset="-122"/>
                    <a:cs typeface="微软雅黑" pitchFamily="34" charset="-120"/>
                  </a:rPr>
                  <a:t>这箱产品是甲工厂生产的”，</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表示“任取1箱产品，这箱产品是乙工厂生产的”，事件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3</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表示“任取1箱产品</a:t>
                </a:r>
                <a:r>
                  <a:rPr lang="en-US" altLang="zh-CN" sz="1800" b="0" i="0">
                    <a:solidFill>
                      <a:srgbClr val="000000"/>
                    </a:solidFill>
                    <a:latin typeface="微软雅黑" pitchFamily="34" charset="0"/>
                    <a:ea typeface="微软雅黑" pitchFamily="34" charset="-122"/>
                    <a:cs typeface="微软雅黑" pitchFamily="34" charset="-120"/>
                  </a:rPr>
                  <a:t>，这箱产品是丙工</a:t>
                </a:r>
              </a:p>
              <a:p>
                <a:pPr latinLnBrk="1">
                  <a:lnSpc>
                    <a:spcPts val="3500"/>
                  </a:lnSpc>
                </a:pPr>
                <a:r>
                  <a:rPr lang="en-US" altLang="zh-CN" sz="1800" b="0" i="0">
                    <a:solidFill>
                      <a:srgbClr val="000000"/>
                    </a:solidFill>
                    <a:latin typeface="微软雅黑" pitchFamily="34" charset="0"/>
                    <a:ea typeface="微软雅黑" pitchFamily="34" charset="-122"/>
                    <a:cs typeface="微软雅黑" pitchFamily="34" charset="-120"/>
                  </a:rPr>
                  <a:t>厂生产的</a:t>
                </a:r>
                <a:r>
                  <a:rPr lang="en-US" altLang="zh-CN" sz="1800" b="0" i="0" dirty="0">
                    <a:solidFill>
                      <a:srgbClr val="000000"/>
                    </a:solidFill>
                    <a:latin typeface="微软雅黑" pitchFamily="34" charset="0"/>
                    <a:ea typeface="微软雅黑" pitchFamily="34" charset="-122"/>
                    <a:cs typeface="微软雅黑" pitchFamily="34" charset="-120"/>
                  </a:rPr>
                  <a:t>”.由题设知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=0.5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)=1−0.1=0.9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)=1−0.2=0.8</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𝐵</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)=1−0.3=0.7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47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limLow>
                      <m:limLowPr>
                        <m:ctrlPr>
                          <a:rPr lang="en-US" altLang="zh-CN"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b="0">
                                <a:solidFill>
                                  <a:srgbClr val="000000"/>
                                </a:solidFill>
                                <a:latin typeface="Cambria Math" panose="02040503050406030204" pitchFamily="18" charset="0"/>
                              </a:rPr>
                              <m:t>3</m:t>
                            </m:r>
                          </m:lim>
                        </m:limUpp>
                      </m:e>
                      <m:lim>
                        <m:r>
                          <a:rPr lang="en-US" altLang="zh-CN" b="0">
                            <a:solidFill>
                              <a:srgbClr val="000000"/>
                            </a:solidFill>
                            <a:latin typeface="Cambria Math" panose="02040503050406030204" pitchFamily="18" charset="0"/>
                          </a:rPr>
                          <m:t>𝑖</m:t>
                        </m:r>
                        <m:r>
                          <a:rPr lang="en-US" altLang="zh-CN" b="0">
                            <a:solidFill>
                              <a:srgbClr val="000000"/>
                            </a:solidFill>
                            <a:latin typeface="Cambria Math" panose="02040503050406030204" pitchFamily="18" charset="0"/>
                          </a:rPr>
                          <m:t>=1</m:t>
                        </m:r>
                      </m:lim>
                    </m:limLow>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𝐵</m:t>
                        </m:r>
                      </m:e>
                      <m:sub>
                        <m:r>
                          <a:rPr lang="en-US" altLang="zh-CN" b="0" i="0">
                            <a:solidFill>
                              <a:srgbClr val="000000"/>
                            </a:solidFill>
                            <a:latin typeface="Cambria Math" pitchFamily="34" charset="0"/>
                            <a:ea typeface="Cambria Math" pitchFamily="34" charset="-122"/>
                            <a:cs typeface="Cambria Math" pitchFamily="34" charset="-120"/>
                          </a:rPr>
                          <m:t>𝑖</m:t>
                        </m:r>
                      </m:sub>
                    </m:sSub>
                    <m:r>
                      <a:rPr lang="en-US" altLang="zh-CN" b="0" i="0">
                        <a:solidFill>
                          <a:srgbClr val="000000"/>
                        </a:solidFill>
                        <a:latin typeface="Cambria Math" pitchFamily="34" charset="0"/>
                        <a:ea typeface="Cambria Math" pitchFamily="34" charset="-122"/>
                        <a:cs typeface="Cambria Math" pitchFamily="34" charset="-120"/>
                      </a:rPr>
                      <m:t>)=0.5×0.9+0.3×0.8+0.2×0.7=0.83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,故选A.</a:t>
                </a:r>
                <a:endParaRPr lang="en-US" altLang="zh-CN" dirty="0"/>
              </a:p>
            </p:txBody>
          </p:sp>
        </mc:Choice>
        <mc:Fallback>
          <p:sp>
            <p:nvSpPr>
              <p:cNvPr id="5" name="QC_6_AS.11_1#1a8299161?vop=1&amp;pid=66804de7c&amp;color=0,0,0&amp;vtp=1&amp;bbb=1&amp;hb=1"/>
              <p:cNvSpPr>
                <a:spLocks noRot="1" noChangeAspect="1" noMove="1" noResize="1" noEditPoints="1" noAdjustHandles="1" noChangeArrowheads="1" noChangeShapeType="1" noTextEdit="1"/>
              </p:cNvSpPr>
              <p:nvPr/>
            </p:nvSpPr>
            <p:spPr>
              <a:xfrm>
                <a:off x="832104" y="2691122"/>
                <a:ext cx="10533888" cy="2298700"/>
              </a:xfrm>
              <a:prstGeom prst="rect">
                <a:avLst/>
              </a:prstGeom>
              <a:blipFill>
                <a:blip r:embed="rId4"/>
                <a:stretch>
                  <a:fillRect l="-1389" r="-174" b="-2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6_AS.11_2#1a8299161?vop=1&amp;pid=66804de7c&amp;color=0,0,0&amp;mp=1&amp;vtp=1&amp;bt=1&amp;bbb=1&amp;hb=1"/>
          <p:cNvSpPr/>
          <p:nvPr/>
        </p:nvSpPr>
        <p:spPr>
          <a:xfrm>
            <a:off x="832104" y="1080000"/>
            <a:ext cx="10533888" cy="28657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不</a:t>
            </a:r>
            <a:r>
              <a:rPr lang="en-US" altLang="zh-CN" sz="1800" b="1" i="0">
                <a:solidFill>
                  <a:srgbClr val="000000"/>
                </a:solidFill>
                <a:latin typeface="微软雅黑" pitchFamily="34" charset="0"/>
                <a:ea typeface="微软雅黑" pitchFamily="34" charset="-122"/>
                <a:cs typeface="微软雅黑" pitchFamily="34" charset="-120"/>
              </a:rPr>
              <a:t>能正确选择全概率公式和贝叶斯公式而致错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如果随机试验可以看成分两个阶段进行</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且第一阶段的各试验具体结果未知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那么</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若要求的是第二阶段某一个结果发生的概率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则用全概率公式</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若第二阶段的某一个结果是已知的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要求的是此结果为第一阶段某一个结果所引起的概率</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一</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般用贝叶斯公式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类似于求条件概率</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b="0" i="0" spc="-100">
                <a:solidFill>
                  <a:srgbClr val="000000"/>
                </a:solidFill>
                <a:latin typeface="微软雅黑" pitchFamily="34" charset="0"/>
                <a:ea typeface="楷体" pitchFamily="34" charset="-122"/>
                <a:cs typeface="微软雅黑" pitchFamily="34" charset="-120"/>
              </a:rPr>
              <a:t>熟记这个特征</a:t>
            </a:r>
            <a:r>
              <a:rPr lang="en-US" altLang="zh-CN" b="0" i="0" spc="-100" dirty="0">
                <a:solidFill>
                  <a:srgbClr val="000000"/>
                </a:solidFill>
                <a:latin typeface="微软雅黑" pitchFamily="34" charset="0"/>
                <a:ea typeface="微软雅黑" pitchFamily="34" charset="-122"/>
                <a:cs typeface="微软雅黑" pitchFamily="34" charset="-120"/>
              </a:rPr>
              <a:t>，</a:t>
            </a:r>
            <a:r>
              <a:rPr lang="en-US" altLang="zh-CN" b="0" i="0" spc="-100" dirty="0">
                <a:solidFill>
                  <a:srgbClr val="000000"/>
                </a:solidFill>
                <a:latin typeface="微软雅黑" pitchFamily="34" charset="0"/>
                <a:ea typeface="楷体" pitchFamily="34" charset="-122"/>
                <a:cs typeface="微软雅黑" pitchFamily="34" charset="-120"/>
              </a:rPr>
              <a:t>在遇到相关的题目时</a:t>
            </a:r>
            <a:r>
              <a:rPr lang="en-US" altLang="zh-CN" b="0" i="0" spc="-100" dirty="0">
                <a:solidFill>
                  <a:srgbClr val="000000"/>
                </a:solidFill>
                <a:latin typeface="微软雅黑" pitchFamily="34" charset="0"/>
                <a:ea typeface="微软雅黑" pitchFamily="34" charset="-122"/>
                <a:cs typeface="微软雅黑" pitchFamily="34" charset="-120"/>
              </a:rPr>
              <a:t>，</a:t>
            </a:r>
            <a:r>
              <a:rPr lang="en-US" altLang="zh-CN" b="0" i="0" spc="-100" dirty="0">
                <a:solidFill>
                  <a:srgbClr val="000000"/>
                </a:solidFill>
                <a:latin typeface="微软雅黑" pitchFamily="34" charset="0"/>
                <a:ea typeface="楷体" pitchFamily="34" charset="-122"/>
                <a:cs typeface="微软雅黑" pitchFamily="34" charset="-120"/>
              </a:rPr>
              <a:t>可以准确地选择相应的公式进行计算</a:t>
            </a:r>
            <a:r>
              <a:rPr lang="en-US" altLang="zh-CN" b="0" i="0" spc="-100" dirty="0">
                <a:solidFill>
                  <a:srgbClr val="000000"/>
                </a:solidFill>
                <a:latin typeface="微软雅黑" pitchFamily="34" charset="0"/>
                <a:ea typeface="微软雅黑" pitchFamily="34" charset="-122"/>
                <a:cs typeface="微软雅黑" pitchFamily="34" charset="-120"/>
              </a:rPr>
              <a:t>，</a:t>
            </a:r>
            <a:r>
              <a:rPr lang="en-US" altLang="zh-CN" b="0" i="0" spc="-100" dirty="0">
                <a:solidFill>
                  <a:srgbClr val="000000"/>
                </a:solidFill>
                <a:latin typeface="微软雅黑" pitchFamily="34" charset="0"/>
                <a:ea typeface="楷体" pitchFamily="34" charset="-122"/>
                <a:cs typeface="微软雅黑" pitchFamily="34" charset="-120"/>
              </a:rPr>
              <a:t>保证解题的准确性和高效性</a:t>
            </a:r>
            <a:r>
              <a:rPr lang="en-US" altLang="zh-CN" b="0" i="0" spc="-100" dirty="0">
                <a:solidFill>
                  <a:srgbClr val="000000"/>
                </a:solidFill>
                <a:latin typeface="微软雅黑" pitchFamily="34" charset="0"/>
                <a:ea typeface="微软雅黑" pitchFamily="34" charset="-122"/>
                <a:cs typeface="微软雅黑" pitchFamily="34" charset="-120"/>
              </a:rPr>
              <a:t>.</a:t>
            </a:r>
            <a:endParaRPr lang="en-US" altLang="zh-CN" spc="-1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2_1#dd2bd6a61?vop=1&amp;pid=66804de7c&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已知一批产品中有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90%</m:t>
                    </m:r>
                  </m:oMath>
                </a14:m>
                <a:r>
                  <a:rPr lang="en-US" altLang="zh-CN" sz="1800" b="0" i="0" dirty="0">
                    <a:solidFill>
                      <a:srgbClr val="000000"/>
                    </a:solidFill>
                    <a:latin typeface="微软雅黑" pitchFamily="34" charset="0"/>
                    <a:ea typeface="微软雅黑" pitchFamily="34" charset="-122"/>
                    <a:cs typeface="微软雅黑" pitchFamily="34" charset="-120"/>
                  </a:rPr>
                  <a:t>是合格品，检验产品质量时，一个合格品被误判为次品的概率为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，一个次</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品被误判为合格品的概率为</a:t>
                </a:r>
                <a:r>
                  <a:rPr lang="en-US" altLang="zh-CN" b="0" i="0" dirty="0">
                    <a:solidFill>
                      <a:srgbClr val="000000"/>
                    </a:solidFill>
                    <a:latin typeface="微软雅黑" pitchFamily="34" charset="0"/>
                    <a:ea typeface="微软雅黑" pitchFamily="34" charset="-122"/>
                    <a:cs typeface="微软雅黑" pitchFamily="34" charset="-120"/>
                  </a:rPr>
                  <a:t>0.01.任意抽查一个产品，</a:t>
                </a:r>
                <a:r>
                  <a:rPr lang="en-US" altLang="zh-CN" b="0" i="0">
                    <a:solidFill>
                      <a:srgbClr val="000000"/>
                    </a:solidFill>
                    <a:latin typeface="微软雅黑" pitchFamily="34" charset="0"/>
                    <a:ea typeface="微软雅黑" pitchFamily="34" charset="-122"/>
                    <a:cs typeface="微软雅黑" pitchFamily="34" charset="-120"/>
                  </a:rPr>
                  <a:t>检查后被判为合格品的概率为(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2_1#dd2bd6a61?vop=1&amp;pid=66804de7c&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p:sp>
        <p:nvSpPr>
          <p:cNvPr id="3" name="QC_6_AN.13_1#dd2bd6a61.bracket?vop=1&amp;pid=66804de7c&amp;color=0,0,0&amp;vpa=4&amp;vtp=1"/>
          <p:cNvSpPr/>
          <p:nvPr/>
        </p:nvSpPr>
        <p:spPr>
          <a:xfrm>
            <a:off x="9299035"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6_BD.12_2#dd2bd6a61.choices?vop=1&amp;pid=66804de7c&amp;color=0,0,0&amp;vtp=1&amp;bbb=1"/>
          <p:cNvSpPr/>
          <p:nvPr/>
        </p:nvSpPr>
        <p:spPr>
          <a:xfrm>
            <a:off x="832104" y="1892990"/>
            <a:ext cx="10533888" cy="360680"/>
          </a:xfrm>
          <a:prstGeom prst="rect">
            <a:avLst/>
          </a:prstGeom>
          <a:noFill/>
          <a:ln/>
        </p:spPr>
        <p:txBody>
          <a:bodyPr wrap="none" lIns="0" tIns="0" rIns="0" bIns="0" rtlCol="0" anchor="t"/>
          <a:lstStyle/>
          <a:p>
            <a:pPr latinLnBrk="1">
              <a:lnSpc>
                <a:spcPts val="3200"/>
              </a:lnSpc>
              <a:tabLst>
                <a:tab pos="2731897" algn="l"/>
                <a:tab pos="5438394" algn="l"/>
                <a:tab pos="80178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0.855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0.856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0.86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0.865</a:t>
            </a:r>
            <a:endParaRPr lang="en-US" altLang="zh-CN" sz="1800" dirty="0"/>
          </a:p>
        </p:txBody>
      </p:sp>
      <mc:AlternateContent xmlns:mc="http://schemas.openxmlformats.org/markup-compatibility/2006">
        <mc:Choice xmlns:a14="http://schemas.microsoft.com/office/drawing/2010/main" Requires="a14">
          <p:sp>
            <p:nvSpPr>
              <p:cNvPr id="5" name="QC_6_AS.14_1#dd2bd6a61?vop=1&amp;pid=66804de7c&amp;color=0,0,0&amp;vtp=1&amp;bbb=1"/>
              <p:cNvSpPr/>
              <p:nvPr/>
            </p:nvSpPr>
            <p:spPr>
              <a:xfrm>
                <a:off x="832104" y="2266307"/>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抽查的一个产品为合格品,事件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抽查的这个产品被判为合格品,</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)=0.95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全概率公式可得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)=0.9×0.95+0.1×0.01=0.856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以任意抽查一个产品</a:t>
                </a:r>
                <a:r>
                  <a:rPr lang="en-US" altLang="zh-CN" sz="1800" b="0" i="0" dirty="0">
                    <a:solidFill>
                      <a:srgbClr val="000000"/>
                    </a:solidFill>
                    <a:latin typeface="微软雅黑" pitchFamily="34" charset="0"/>
                    <a:ea typeface="微软雅黑" pitchFamily="34" charset="-122"/>
                    <a:cs typeface="微软雅黑" pitchFamily="34" charset="-120"/>
                  </a:rPr>
                  <a:t>,检查后被判为合格品的概率为0.856.故选B.</a:t>
                </a:r>
                <a:endParaRPr lang="en-US" altLang="zh-CN" sz="1800" dirty="0"/>
              </a:p>
            </p:txBody>
          </p:sp>
        </mc:Choice>
        <mc:Fallback>
          <p:sp>
            <p:nvSpPr>
              <p:cNvPr id="5" name="QC_6_AS.14_1#dd2bd6a61?vop=1&amp;pid=66804de7c&amp;color=0,0,0&amp;vtp=1&amp;bbb=1"/>
              <p:cNvSpPr>
                <a:spLocks noRot="1" noChangeAspect="1" noMove="1" noResize="1" noEditPoints="1" noAdjustHandles="1" noChangeArrowheads="1" noChangeShapeType="1" noTextEdit="1"/>
              </p:cNvSpPr>
              <p:nvPr/>
            </p:nvSpPr>
            <p:spPr>
              <a:xfrm>
                <a:off x="832104" y="2266307"/>
                <a:ext cx="10533888" cy="1611630"/>
              </a:xfrm>
              <a:prstGeom prst="rect">
                <a:avLst/>
              </a:prstGeom>
              <a:blipFill>
                <a:blip r:embed="rId4"/>
                <a:stretch>
                  <a:fillRect l="-1389" b="-87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1438</Words>
  <Application>Microsoft Office PowerPoint</Application>
  <PresentationFormat>宽屏</PresentationFormat>
  <Paragraphs>131</Paragraphs>
  <Slides>17</Slides>
  <Notes>17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17</vt:i4>
      </vt:variant>
    </vt:vector>
  </HeadingPairs>
  <TitlesOfParts>
    <vt:vector size="24"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2025-10-20T08:09:21Z</dcterms:created>
  <dcterms:modified xsi:type="dcterms:W3CDTF">2025-10-20T08:11:17Z</dcterms:modified>
  <cp:category/>
  <cp:contentStatus/>
</cp:coreProperties>
</file>